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702" r:id="rId4"/>
    <p:sldMasterId id="2147483716" r:id="rId5"/>
    <p:sldMasterId id="2147483728" r:id="rId6"/>
  </p:sldMasterIdLst>
  <p:notesMasterIdLst>
    <p:notesMasterId r:id="rId30"/>
  </p:notesMasterIdLst>
  <p:handoutMasterIdLst>
    <p:handoutMasterId r:id="rId31"/>
  </p:handoutMasterIdLst>
  <p:sldIdLst>
    <p:sldId id="256" r:id="rId7"/>
    <p:sldId id="257" r:id="rId8"/>
    <p:sldId id="281" r:id="rId9"/>
    <p:sldId id="258" r:id="rId10"/>
    <p:sldId id="259" r:id="rId11"/>
    <p:sldId id="287" r:id="rId12"/>
    <p:sldId id="261" r:id="rId13"/>
    <p:sldId id="272" r:id="rId14"/>
    <p:sldId id="286" r:id="rId15"/>
    <p:sldId id="262" r:id="rId16"/>
    <p:sldId id="285" r:id="rId17"/>
    <p:sldId id="288" r:id="rId18"/>
    <p:sldId id="263" r:id="rId19"/>
    <p:sldId id="284" r:id="rId20"/>
    <p:sldId id="279" r:id="rId21"/>
    <p:sldId id="264" r:id="rId22"/>
    <p:sldId id="265" r:id="rId23"/>
    <p:sldId id="266" r:id="rId24"/>
    <p:sldId id="267" r:id="rId25"/>
    <p:sldId id="268" r:id="rId26"/>
    <p:sldId id="269" r:id="rId27"/>
    <p:sldId id="280" r:id="rId28"/>
    <p:sldId id="282"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3366FF"/>
    <a:srgbClr val="0066FF"/>
    <a:srgbClr val="000000"/>
    <a:srgbClr val="006600"/>
    <a:srgbClr val="00FF00"/>
    <a:srgbClr val="FF0000"/>
    <a:srgbClr val="FFFFCC"/>
    <a:srgbClr val="3399FF"/>
    <a:srgbClr val="3333CC"/>
  </p:clrMru>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7744" autoAdjust="0"/>
  </p:normalViewPr>
  <p:slideViewPr>
    <p:cSldViewPr>
      <p:cViewPr varScale="1">
        <p:scale>
          <a:sx n="69" d="100"/>
          <a:sy n="69" d="100"/>
        </p:scale>
        <p:origin x="-120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7.8914960629921316E-2"/>
          <c:y val="1.5662251809998005E-2"/>
          <c:w val="0.92108508014796486"/>
          <c:h val="0.79859894921190822"/>
        </c:manualLayout>
      </c:layout>
      <c:lineChart>
        <c:grouping val="standard"/>
        <c:ser>
          <c:idx val="2"/>
          <c:order val="0"/>
          <c:tx>
            <c:strRef>
              <c:f>Sheet1!$A$4</c:f>
              <c:strCache>
                <c:ptCount val="1"/>
                <c:pt idx="0">
                  <c:v>Warm-season</c:v>
                </c:pt>
              </c:strCache>
            </c:strRef>
          </c:tx>
          <c:spPr>
            <a:ln w="28214">
              <a:noFill/>
            </a:ln>
          </c:spPr>
          <c:marker>
            <c:symbol val="none"/>
          </c:marker>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Sheet1!$B$4:$M$4</c:f>
              <c:numCache>
                <c:formatCode>General</c:formatCode>
                <c:ptCount val="12"/>
                <c:pt idx="2">
                  <c:v>0</c:v>
                </c:pt>
                <c:pt idx="3">
                  <c:v>5</c:v>
                </c:pt>
                <c:pt idx="4">
                  <c:v>20</c:v>
                </c:pt>
                <c:pt idx="5">
                  <c:v>45</c:v>
                </c:pt>
                <c:pt idx="6">
                  <c:v>47.5</c:v>
                </c:pt>
                <c:pt idx="7">
                  <c:v>40</c:v>
                </c:pt>
                <c:pt idx="8">
                  <c:v>7.5</c:v>
                </c:pt>
                <c:pt idx="9">
                  <c:v>0</c:v>
                </c:pt>
              </c:numCache>
            </c:numRef>
          </c:val>
        </c:ser>
        <c:marker val="1"/>
        <c:axId val="120992896"/>
        <c:axId val="120994816"/>
      </c:lineChart>
      <c:catAx>
        <c:axId val="120992896"/>
        <c:scaling>
          <c:orientation val="minMax"/>
        </c:scaling>
        <c:axPos val="b"/>
        <c:title>
          <c:tx>
            <c:rich>
              <a:bodyPr/>
              <a:lstStyle/>
              <a:p>
                <a:pPr>
                  <a:defRPr sz="1654" b="1" i="0" u="none" strike="noStrike" baseline="0">
                    <a:solidFill>
                      <a:schemeClr val="tx1"/>
                    </a:solidFill>
                    <a:latin typeface="Arial"/>
                    <a:ea typeface="Arial"/>
                    <a:cs typeface="Arial"/>
                  </a:defRPr>
                </a:pPr>
                <a:r>
                  <a:rPr lang="en-US">
                    <a:solidFill>
                      <a:schemeClr val="tx1"/>
                    </a:solidFill>
                  </a:rPr>
                  <a:t>Month</a:t>
                </a:r>
              </a:p>
            </c:rich>
          </c:tx>
          <c:layout>
            <c:manualLayout>
              <c:xMode val="edge"/>
              <c:yMode val="edge"/>
              <c:x val="0.48088779284833538"/>
              <c:y val="0.9106830122591959"/>
            </c:manualLayout>
          </c:layout>
          <c:spPr>
            <a:noFill/>
            <a:ln w="25079">
              <a:noFill/>
            </a:ln>
          </c:spPr>
        </c:title>
        <c:numFmt formatCode="General" sourceLinked="1"/>
        <c:tickLblPos val="nextTo"/>
        <c:spPr>
          <a:ln w="38100">
            <a:solidFill>
              <a:schemeClr val="tx1"/>
            </a:solidFill>
            <a:prstDash val="solid"/>
          </a:ln>
        </c:spPr>
        <c:txPr>
          <a:bodyPr rot="0" vert="horz"/>
          <a:lstStyle/>
          <a:p>
            <a:pPr>
              <a:defRPr sz="1654" b="1" i="0" u="none" strike="noStrike" baseline="0">
                <a:solidFill>
                  <a:schemeClr val="tx1"/>
                </a:solidFill>
                <a:latin typeface="Arial"/>
                <a:ea typeface="Arial"/>
                <a:cs typeface="Arial"/>
              </a:defRPr>
            </a:pPr>
            <a:endParaRPr lang="en-US"/>
          </a:p>
        </c:txPr>
        <c:crossAx val="120994816"/>
        <c:crosses val="autoZero"/>
        <c:auto val="1"/>
        <c:lblAlgn val="ctr"/>
        <c:lblOffset val="100"/>
        <c:tickLblSkip val="1"/>
        <c:tickMarkSkip val="1"/>
      </c:catAx>
      <c:valAx>
        <c:axId val="120994816"/>
        <c:scaling>
          <c:orientation val="minMax"/>
          <c:max val="70"/>
        </c:scaling>
        <c:axPos val="l"/>
        <c:numFmt formatCode="General" sourceLinked="1"/>
        <c:majorTickMark val="none"/>
        <c:tickLblPos val="none"/>
        <c:spPr>
          <a:solidFill>
            <a:schemeClr val="tx1"/>
          </a:solidFill>
          <a:ln w="50800">
            <a:solidFill>
              <a:schemeClr val="tx1"/>
            </a:solidFill>
            <a:prstDash val="solid"/>
          </a:ln>
        </c:spPr>
        <c:txPr>
          <a:bodyPr/>
          <a:lstStyle/>
          <a:p>
            <a:pPr>
              <a:defRPr b="0">
                <a:solidFill>
                  <a:schemeClr val="tx1"/>
                </a:solidFill>
              </a:defRPr>
            </a:pPr>
            <a:endParaRPr lang="en-US"/>
          </a:p>
        </c:txPr>
        <c:crossAx val="120992896"/>
        <c:crosses val="autoZero"/>
        <c:crossBetween val="between"/>
        <c:majorUnit val="5"/>
      </c:valAx>
      <c:spPr>
        <a:noFill/>
        <a:ln w="25079">
          <a:noFill/>
        </a:ln>
      </c:spPr>
    </c:plotArea>
    <c:plotVisOnly val="1"/>
    <c:dispBlanksAs val="gap"/>
  </c:chart>
  <c:spPr>
    <a:noFill/>
    <a:ln>
      <a:noFill/>
    </a:ln>
  </c:spPr>
  <c:txPr>
    <a:bodyPr/>
    <a:lstStyle/>
    <a:p>
      <a:pPr>
        <a:defRPr sz="1654" b="1" i="0" u="none" strike="noStrike" baseline="0">
          <a:solidFill>
            <a:schemeClr val="tx1"/>
          </a:solidFill>
          <a:latin typeface="Arial"/>
          <a:ea typeface="Arial"/>
          <a:cs typeface="Arial"/>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7C4EEF9-7436-468F-978D-C80B6279BD63}" type="datetimeFigureOut">
              <a:rPr lang="en-US" smtClean="0"/>
              <a:pPr/>
              <a:t>8/4/2010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615F8D1-A23F-40D5-A58F-FF809F362CE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E7D3A52-42DE-4987-80C2-6B5CC4775AD1}" type="datetimeFigureOut">
              <a:rPr lang="en-US" smtClean="0"/>
              <a:pPr/>
              <a:t>8/4/2010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610BA70-36C8-4270-A42D-CBBB494858D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Clovers have long been viewed as being unique</a:t>
            </a:r>
            <a:r>
              <a:rPr lang="en-US" baseline="0" dirty="0" smtClean="0"/>
              <a:t> </a:t>
            </a:r>
            <a:r>
              <a:rPr lang="en-US" dirty="0" smtClean="0"/>
              <a:t>and beneficial plants, but incentives</a:t>
            </a:r>
            <a:r>
              <a:rPr lang="en-US" baseline="0" dirty="0" smtClean="0"/>
              <a:t> for using them have  increased.</a:t>
            </a:r>
            <a:endParaRPr lang="en-US" dirty="0"/>
          </a:p>
        </p:txBody>
      </p:sp>
      <p:sp>
        <p:nvSpPr>
          <p:cNvPr id="4" name="Slide Number Placeholder 3"/>
          <p:cNvSpPr>
            <a:spLocks noGrp="1"/>
          </p:cNvSpPr>
          <p:nvPr>
            <p:ph type="sldNum" sz="quarter" idx="10"/>
          </p:nvPr>
        </p:nvSpPr>
        <p:spPr/>
        <p:txBody>
          <a:bodyPr/>
          <a:lstStyle/>
          <a:p>
            <a:fld id="{4610BA70-36C8-4270-A42D-CBBB494858D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introduction of clovers into grass pastures often extends the grazing season as compared to grass alone.  Red clover is especially likely to provide additional summer production when grown with cool season perennial grasses.  Addition of cool season annual clovers to </a:t>
            </a:r>
            <a:r>
              <a:rPr lang="en-US" dirty="0" err="1" smtClean="0"/>
              <a:t>bermudagrass</a:t>
            </a:r>
            <a:r>
              <a:rPr lang="en-US" dirty="0" smtClean="0"/>
              <a:t> or other warm season perennial grasses permits production of quality feed during winter and early spring when pastures would otherwise be less productive.</a:t>
            </a:r>
            <a:endParaRPr lang="en-US" dirty="0"/>
          </a:p>
        </p:txBody>
      </p:sp>
      <p:sp>
        <p:nvSpPr>
          <p:cNvPr id="4" name="Slide Number Placeholder 3"/>
          <p:cNvSpPr>
            <a:spLocks noGrp="1"/>
          </p:cNvSpPr>
          <p:nvPr>
            <p:ph type="sldNum" sz="quarter" idx="10"/>
          </p:nvPr>
        </p:nvSpPr>
        <p:spPr/>
        <p:txBody>
          <a:bodyPr/>
          <a:lstStyle/>
          <a:p>
            <a:fld id="{4610BA70-36C8-4270-A42D-CBBB494858D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noFill/>
        </p:spPr>
        <p:txBody>
          <a:bodyPr/>
          <a:lstStyle/>
          <a:p>
            <a:fld id="{4AA382CB-7BF1-49C8-98F1-F372CCE357F3}" type="slidenum">
              <a:rPr lang="en-US">
                <a:solidFill>
                  <a:srgbClr val="000000"/>
                </a:solidFill>
              </a:rPr>
              <a:pPr/>
              <a:t>11</a:t>
            </a:fld>
            <a:endParaRPr lang="en-US">
              <a:solidFill>
                <a:srgbClr val="000000"/>
              </a:solidFill>
            </a:endParaRPr>
          </a:p>
        </p:txBody>
      </p:sp>
      <p:sp>
        <p:nvSpPr>
          <p:cNvPr id="354307" name="Rectangle 2"/>
          <p:cNvSpPr>
            <a:spLocks noGrp="1" noRot="1" noChangeAspect="1" noChangeArrowheads="1" noTextEdit="1"/>
          </p:cNvSpPr>
          <p:nvPr>
            <p:ph type="sldImg"/>
          </p:nvPr>
        </p:nvSpPr>
        <p:spPr>
          <a:ln/>
        </p:spPr>
      </p:sp>
      <p:sp>
        <p:nvSpPr>
          <p:cNvPr id="354308"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Annual clovers are usually planted with annual ryegrass and/or a small grain.  Almost all annual clover growth is in spring.</a:t>
            </a:r>
            <a:endParaRPr lang="en-US" dirty="0"/>
          </a:p>
        </p:txBody>
      </p:sp>
      <p:sp>
        <p:nvSpPr>
          <p:cNvPr id="4" name="Slide Number Placeholder 3"/>
          <p:cNvSpPr>
            <a:spLocks noGrp="1"/>
          </p:cNvSpPr>
          <p:nvPr>
            <p:ph type="sldNum" sz="quarter" idx="10"/>
          </p:nvPr>
        </p:nvSpPr>
        <p:spPr/>
        <p:txBody>
          <a:bodyPr/>
          <a:lstStyle/>
          <a:p>
            <a:fld id="{4610BA70-36C8-4270-A42D-CBBB494858D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total yield of forage per acre from a grass/legume mixture</a:t>
            </a:r>
            <a:r>
              <a:rPr lang="en-US" baseline="0" dirty="0" smtClean="0"/>
              <a:t> is often increased over grass alone.  </a:t>
            </a:r>
            <a:endParaRPr lang="en-US" dirty="0"/>
          </a:p>
        </p:txBody>
      </p:sp>
      <p:sp>
        <p:nvSpPr>
          <p:cNvPr id="4" name="Slide Number Placeholder 3"/>
          <p:cNvSpPr>
            <a:spLocks noGrp="1"/>
          </p:cNvSpPr>
          <p:nvPr>
            <p:ph type="sldNum" sz="quarter" idx="10"/>
          </p:nvPr>
        </p:nvSpPr>
        <p:spPr/>
        <p:txBody>
          <a:bodyPr/>
          <a:lstStyle/>
          <a:p>
            <a:fld id="{4610BA70-36C8-4270-A42D-CBBB494858D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Studies conducted over many years at the University of Kentucky have shown that red clover grown with tall fescue produces more total</a:t>
            </a:r>
            <a:r>
              <a:rPr lang="en-US" baseline="0" dirty="0" smtClean="0"/>
              <a:t> yield than tall fescue fertilized with 180 lbs/N/ac/yr.</a:t>
            </a:r>
          </a:p>
          <a:p>
            <a:endParaRPr lang="en-US" dirty="0"/>
          </a:p>
        </p:txBody>
      </p:sp>
      <p:sp>
        <p:nvSpPr>
          <p:cNvPr id="4" name="Slide Number Placeholder 3"/>
          <p:cNvSpPr>
            <a:spLocks noGrp="1"/>
          </p:cNvSpPr>
          <p:nvPr>
            <p:ph type="sldNum" sz="quarter" idx="10"/>
          </p:nvPr>
        </p:nvSpPr>
        <p:spPr/>
        <p:txBody>
          <a:bodyPr/>
          <a:lstStyle/>
          <a:p>
            <a:fld id="{4610BA70-36C8-4270-A42D-CBBB494858D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p:spPr>
        <p:txBody>
          <a:bodyPr/>
          <a:lstStyle/>
          <a:p>
            <a:fld id="{1732D880-23A1-4F27-BD81-8372C4C1F926}" type="slidenum">
              <a:rPr lang="en-US">
                <a:solidFill>
                  <a:srgbClr val="000000"/>
                </a:solidFill>
              </a:rPr>
              <a:pPr/>
              <a:t>15</a:t>
            </a:fld>
            <a:endParaRPr lang="en-US">
              <a:solidFill>
                <a:srgbClr val="000000"/>
              </a:solidFill>
            </a:endParaRPr>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a:ln/>
        </p:spPr>
        <p:txBody>
          <a:bodyPr/>
          <a:lstStyle/>
          <a:p>
            <a:pPr eaLnBrk="1" hangingPunct="1"/>
            <a:r>
              <a:rPr lang="en-US" dirty="0" smtClean="0">
                <a:latin typeface="Arial" charset="0"/>
              </a:rPr>
              <a:t>In an Alabama study, various annual or annually-planted legumes grown with rye and ryegrass that received only 50 lbs/N/A/yr produced nearly as much dry matter as rye and ryegrass that received 200 lbs/N/A/yr.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Legumes complement grasses in many ways, and having a mixed</a:t>
            </a:r>
            <a:r>
              <a:rPr lang="en-US" baseline="0" dirty="0" smtClean="0"/>
              <a:t> stand of grass and clover constitutes a lower risk situation than having a pure grass stand.  For example, a disease or insect pest is less likely to devastate a mixed forage stand.</a:t>
            </a:r>
            <a:endParaRPr lang="en-US" dirty="0"/>
          </a:p>
        </p:txBody>
      </p:sp>
      <p:sp>
        <p:nvSpPr>
          <p:cNvPr id="4" name="Slide Number Placeholder 3"/>
          <p:cNvSpPr>
            <a:spLocks noGrp="1"/>
          </p:cNvSpPr>
          <p:nvPr>
            <p:ph type="sldNum" sz="quarter" idx="10"/>
          </p:nvPr>
        </p:nvSpPr>
        <p:spPr/>
        <p:txBody>
          <a:bodyPr/>
          <a:lstStyle/>
          <a:p>
            <a:fld id="{4610BA70-36C8-4270-A42D-CBBB494858D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 to furnishing nitrogen for succeeding</a:t>
            </a:r>
            <a:r>
              <a:rPr lang="en-US" baseline="0" dirty="0" smtClean="0"/>
              <a:t> crops, clovers improve soil characteristics by improving soil </a:t>
            </a:r>
            <a:r>
              <a:rPr lang="en-US" baseline="0" dirty="0" err="1" smtClean="0"/>
              <a:t>tilth</a:t>
            </a:r>
            <a:r>
              <a:rPr lang="en-US" baseline="0" dirty="0" smtClean="0"/>
              <a:t>.  They also create root channels, which benefit subsequent crops grown in rotation with clover or clover/grass mixtures.</a:t>
            </a:r>
            <a:endParaRPr lang="en-US" dirty="0"/>
          </a:p>
        </p:txBody>
      </p:sp>
      <p:sp>
        <p:nvSpPr>
          <p:cNvPr id="4" name="Slide Number Placeholder 3"/>
          <p:cNvSpPr>
            <a:spLocks noGrp="1"/>
          </p:cNvSpPr>
          <p:nvPr>
            <p:ph type="sldNum" sz="quarter" idx="10"/>
          </p:nvPr>
        </p:nvSpPr>
        <p:spPr/>
        <p:txBody>
          <a:bodyPr/>
          <a:lstStyle/>
          <a:p>
            <a:fld id="{4610BA70-36C8-4270-A42D-CBBB494858D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Clovers</a:t>
            </a:r>
            <a:r>
              <a:rPr lang="en-US" baseline="0" dirty="0" smtClean="0"/>
              <a:t> can play an important role in offsetting various livestock disorders associated with forage grasses.  In a recent survey in two southern states, “growing legumes with tall fescue” was found to be the number one strategy used by beef cow-calf producers to cope with the toxic </a:t>
            </a:r>
            <a:r>
              <a:rPr lang="en-US" baseline="0" dirty="0" err="1" smtClean="0"/>
              <a:t>endophyte</a:t>
            </a:r>
            <a:r>
              <a:rPr lang="en-US" baseline="0" dirty="0" smtClean="0"/>
              <a:t> of tall fescue.  Also, the likelihood of grass </a:t>
            </a:r>
            <a:r>
              <a:rPr lang="en-US" baseline="0" dirty="0" err="1" smtClean="0"/>
              <a:t>tetany</a:t>
            </a:r>
            <a:r>
              <a:rPr lang="en-US" baseline="0" dirty="0" smtClean="0"/>
              <a:t> is reduced by the presence of clovers in animals’ diets.</a:t>
            </a:r>
            <a:endParaRPr lang="en-US" dirty="0"/>
          </a:p>
        </p:txBody>
      </p:sp>
      <p:sp>
        <p:nvSpPr>
          <p:cNvPr id="4" name="Slide Number Placeholder 3"/>
          <p:cNvSpPr>
            <a:spLocks noGrp="1"/>
          </p:cNvSpPr>
          <p:nvPr>
            <p:ph type="sldNum" sz="quarter" idx="10"/>
          </p:nvPr>
        </p:nvSpPr>
        <p:spPr/>
        <p:txBody>
          <a:bodyPr/>
          <a:lstStyle/>
          <a:p>
            <a:fld id="{4610BA70-36C8-4270-A42D-CBBB494858D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 of their symbiotic relationship with </a:t>
            </a:r>
            <a:r>
              <a:rPr lang="en-US" b="1" i="0" u="none" dirty="0" err="1" smtClean="0"/>
              <a:t>Rhizobium</a:t>
            </a:r>
            <a:r>
              <a:rPr lang="en-US" i="0" dirty="0" smtClean="0"/>
              <a:t> bacteria, clovers and other legumes provide homegrown slow-release nitrogen,</a:t>
            </a:r>
            <a:r>
              <a:rPr lang="en-US" i="0" baseline="0" dirty="0" smtClean="0"/>
              <a:t> which is more environmentally friendly than commercial nitrogen.  They furnish pollen and nectar for honeybees and tend to increase populations of beneficial predatory insects.  Clovers also provide food  and habitat for wildlife including deer, rabbits and game birds.</a:t>
            </a:r>
            <a:endParaRPr lang="en-US" dirty="0"/>
          </a:p>
        </p:txBody>
      </p:sp>
      <p:sp>
        <p:nvSpPr>
          <p:cNvPr id="4" name="Slide Number Placeholder 3"/>
          <p:cNvSpPr>
            <a:spLocks noGrp="1"/>
          </p:cNvSpPr>
          <p:nvPr>
            <p:ph type="sldNum" sz="quarter" idx="10"/>
          </p:nvPr>
        </p:nvSpPr>
        <p:spPr/>
        <p:txBody>
          <a:bodyPr/>
          <a:lstStyle/>
          <a:p>
            <a:fld id="{4610BA70-36C8-4270-A42D-CBBB494858D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Ten Great Reasons for Growing  Clovers</a:t>
            </a:r>
            <a:r>
              <a:rPr lang="en-US" dirty="0" smtClean="0"/>
              <a:t>, an Oregon Clover Commission publication, explains benefits clovers offer. These benefits vary in importance depending on the situation.</a:t>
            </a:r>
            <a:endParaRPr lang="en-US" dirty="0"/>
          </a:p>
        </p:txBody>
      </p:sp>
      <p:sp>
        <p:nvSpPr>
          <p:cNvPr id="4" name="Slide Number Placeholder 3"/>
          <p:cNvSpPr>
            <a:spLocks noGrp="1"/>
          </p:cNvSpPr>
          <p:nvPr>
            <p:ph type="sldNum" sz="quarter" idx="10"/>
          </p:nvPr>
        </p:nvSpPr>
        <p:spPr/>
        <p:txBody>
          <a:bodyPr/>
          <a:lstStyle/>
          <a:p>
            <a:fld id="{4610BA70-36C8-4270-A42D-CBBB494858D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Clovers are more colorful and attractive than grasses, especially</a:t>
            </a:r>
            <a:r>
              <a:rPr lang="en-US" baseline="0" dirty="0" smtClean="0"/>
              <a:t> when blooming.  They make pastures more attractive to humans and, because of their palatability, to grazing animals as well.</a:t>
            </a:r>
            <a:endParaRPr lang="en-US" dirty="0"/>
          </a:p>
        </p:txBody>
      </p:sp>
      <p:sp>
        <p:nvSpPr>
          <p:cNvPr id="4" name="Slide Number Placeholder 3"/>
          <p:cNvSpPr>
            <a:spLocks noGrp="1"/>
          </p:cNvSpPr>
          <p:nvPr>
            <p:ph type="sldNum" sz="quarter" idx="10"/>
          </p:nvPr>
        </p:nvSpPr>
        <p:spPr/>
        <p:txBody>
          <a:bodyPr/>
          <a:lstStyle/>
          <a:p>
            <a:fld id="{4610BA70-36C8-4270-A42D-CBBB494858DD}"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use of clovers can have an enormous</a:t>
            </a:r>
            <a:r>
              <a:rPr lang="en-US" baseline="0" dirty="0" smtClean="0"/>
              <a:t> impact on the economics of forage/livestock production.  Nutrition is generally recognized as the primary limiting factor on most livestock farms, and legumes usually provide higher nutrition levels than grasses.  Better nutrition means more milk production, higher weaning weights and increased reproductive efficiency.  These factors obviously impact gross income.</a:t>
            </a:r>
            <a:endParaRPr lang="en-US" dirty="0"/>
          </a:p>
        </p:txBody>
      </p:sp>
      <p:sp>
        <p:nvSpPr>
          <p:cNvPr id="4" name="Slide Number Placeholder 3"/>
          <p:cNvSpPr>
            <a:spLocks noGrp="1"/>
          </p:cNvSpPr>
          <p:nvPr>
            <p:ph type="sldNum" sz="quarter" idx="10"/>
          </p:nvPr>
        </p:nvSpPr>
        <p:spPr/>
        <p:txBody>
          <a:bodyPr/>
          <a:lstStyle/>
          <a:p>
            <a:fld id="{4610BA70-36C8-4270-A42D-CBBB494858D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quality clover seed grown in the USA is produced in the Willamette Valley of Oregon.</a:t>
            </a:r>
            <a:endParaRPr lang="en-US" dirty="0"/>
          </a:p>
        </p:txBody>
      </p:sp>
      <p:sp>
        <p:nvSpPr>
          <p:cNvPr id="4" name="Slide Number Placeholder 3"/>
          <p:cNvSpPr>
            <a:spLocks noGrp="1"/>
          </p:cNvSpPr>
          <p:nvPr>
            <p:ph type="sldNum" sz="quarter" idx="10"/>
          </p:nvPr>
        </p:nvSpPr>
        <p:spPr/>
        <p:txBody>
          <a:bodyPr/>
          <a:lstStyle/>
          <a:p>
            <a:fld id="{4610BA70-36C8-4270-A42D-CBBB494858DD}"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Improved yield and quality, better distribution of growth and nitrogen fixation are of particular importance to forage/</a:t>
            </a:r>
            <a:r>
              <a:rPr lang="en-US" baseline="0" dirty="0" smtClean="0"/>
              <a:t>livestock producers.</a:t>
            </a:r>
            <a:endParaRPr lang="en-US" dirty="0"/>
          </a:p>
        </p:txBody>
      </p:sp>
      <p:sp>
        <p:nvSpPr>
          <p:cNvPr id="4" name="Slide Number Placeholder 3"/>
          <p:cNvSpPr>
            <a:spLocks noGrp="1"/>
          </p:cNvSpPr>
          <p:nvPr>
            <p:ph type="sldNum" sz="quarter" idx="10"/>
          </p:nvPr>
        </p:nvSpPr>
        <p:spPr/>
        <p:txBody>
          <a:bodyPr/>
          <a:lstStyle/>
          <a:p>
            <a:fld id="{4610BA70-36C8-4270-A42D-CBBB494858D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Rhizobium</a:t>
            </a:r>
            <a:r>
              <a:rPr lang="en-US" b="1" dirty="0" smtClean="0"/>
              <a:t> </a:t>
            </a:r>
            <a:r>
              <a:rPr lang="en-US" dirty="0" smtClean="0"/>
              <a:t>bacteria associated with clover roots obtain nitrogen from the atmosphere and “fix” it in nodules on the roots.  The amount of nitrogen fixed varies depending on species, stand density, fertility, weather and the</a:t>
            </a:r>
            <a:r>
              <a:rPr lang="en-US" baseline="0" dirty="0" smtClean="0"/>
              <a:t> extent to which the clover has been defoliated.</a:t>
            </a:r>
            <a:endParaRPr lang="en-US" dirty="0"/>
          </a:p>
        </p:txBody>
      </p:sp>
      <p:sp>
        <p:nvSpPr>
          <p:cNvPr id="4" name="Slide Number Placeholder 3"/>
          <p:cNvSpPr>
            <a:spLocks noGrp="1"/>
          </p:cNvSpPr>
          <p:nvPr>
            <p:ph type="sldNum" sz="quarter" idx="10"/>
          </p:nvPr>
        </p:nvSpPr>
        <p:spPr/>
        <p:txBody>
          <a:bodyPr/>
          <a:lstStyle/>
          <a:p>
            <a:fld id="{4610BA70-36C8-4270-A42D-CBBB494858D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Considerable variation exists among species.  Nitrogen</a:t>
            </a:r>
            <a:r>
              <a:rPr lang="en-US" baseline="0" dirty="0" smtClean="0"/>
              <a:t> fixation can range from 40 to over 200 lbs/acre/yr.</a:t>
            </a:r>
            <a:endParaRPr lang="en-US" dirty="0"/>
          </a:p>
        </p:txBody>
      </p:sp>
      <p:sp>
        <p:nvSpPr>
          <p:cNvPr id="4" name="Slide Number Placeholder 3"/>
          <p:cNvSpPr>
            <a:spLocks noGrp="1"/>
          </p:cNvSpPr>
          <p:nvPr>
            <p:ph type="sldNum" sz="quarter" idx="10"/>
          </p:nvPr>
        </p:nvSpPr>
        <p:spPr/>
        <p:txBody>
          <a:bodyPr/>
          <a:lstStyle/>
          <a:p>
            <a:fld id="{4610BA70-36C8-4270-A42D-CBBB494858D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Nitrogen fixation can be worth $20 to over $100 per acre per year.</a:t>
            </a:r>
            <a:endParaRPr lang="en-US" dirty="0"/>
          </a:p>
        </p:txBody>
      </p:sp>
      <p:sp>
        <p:nvSpPr>
          <p:cNvPr id="4" name="Slide Number Placeholder 3"/>
          <p:cNvSpPr>
            <a:spLocks noGrp="1"/>
          </p:cNvSpPr>
          <p:nvPr>
            <p:ph type="sldNum" sz="quarter" idx="10"/>
          </p:nvPr>
        </p:nvSpPr>
        <p:spPr/>
        <p:txBody>
          <a:bodyPr/>
          <a:lstStyle/>
          <a:p>
            <a:fld id="{4610BA70-36C8-4270-A42D-CBBB494858D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has long been recognized that the forage quality of legumes, including clovers, is generally higher than that of most forage grasses.  Legumes are usually higher in crude protein, digestibility, and many minerals and vitamins,</a:t>
            </a:r>
            <a:r>
              <a:rPr lang="en-US" baseline="0" dirty="0" smtClean="0"/>
              <a:t> and are digested more rapidly than grasses.  The result is better animal performance.</a:t>
            </a:r>
            <a:endParaRPr lang="en-US" dirty="0"/>
          </a:p>
        </p:txBody>
      </p:sp>
      <p:sp>
        <p:nvSpPr>
          <p:cNvPr id="4" name="Slide Number Placeholder 3"/>
          <p:cNvSpPr>
            <a:spLocks noGrp="1"/>
          </p:cNvSpPr>
          <p:nvPr>
            <p:ph type="sldNum" sz="quarter" idx="10"/>
          </p:nvPr>
        </p:nvSpPr>
        <p:spPr/>
        <p:txBody>
          <a:bodyPr/>
          <a:lstStyle/>
          <a:p>
            <a:fld id="{4610BA70-36C8-4270-A42D-CBBB494858D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p:spPr>
        <p:txBody>
          <a:bodyPr/>
          <a:lstStyle/>
          <a:p>
            <a:fld id="{1E8A910F-A584-4128-A51F-E00ED7C3FA21}" type="slidenum">
              <a:rPr lang="en-US">
                <a:solidFill>
                  <a:srgbClr val="000000"/>
                </a:solidFill>
              </a:rPr>
              <a:pPr/>
              <a:t>8</a:t>
            </a:fld>
            <a:endParaRPr lang="en-US">
              <a:solidFill>
                <a:srgbClr val="000000"/>
              </a:solidFill>
            </a:endParaRPr>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p:spPr>
        <p:txBody>
          <a:bodyPr/>
          <a:lstStyle/>
          <a:p>
            <a:pPr eaLnBrk="1" hangingPunct="1"/>
            <a:r>
              <a:rPr lang="en-US" dirty="0" smtClean="0">
                <a:latin typeface="Arial" charset="0"/>
              </a:rPr>
              <a:t>Forage quality varies considerably due to many factors, especially species and stage of maturity.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Clovers provide higher forage quality, which results in improved animal performance.</a:t>
            </a:r>
            <a:endParaRPr lang="en-US" dirty="0"/>
          </a:p>
        </p:txBody>
      </p:sp>
      <p:sp>
        <p:nvSpPr>
          <p:cNvPr id="4" name="Slide Number Placeholder 3"/>
          <p:cNvSpPr>
            <a:spLocks noGrp="1"/>
          </p:cNvSpPr>
          <p:nvPr>
            <p:ph type="sldNum" sz="quarter" idx="10"/>
          </p:nvPr>
        </p:nvSpPr>
        <p:spPr/>
        <p:txBody>
          <a:bodyPr/>
          <a:lstStyle/>
          <a:p>
            <a:fld id="{4610BA70-36C8-4270-A42D-CBBB494858D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589578-F9E7-48A9-B9CA-653BCDAA00B9}" type="datetimeFigureOut">
              <a:rPr lang="en-US" smtClean="0"/>
              <a:pPr/>
              <a:t>8/4/2010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4DEC5-F8F6-4EAE-BA39-6116F8D347A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589578-F9E7-48A9-B9CA-653BCDAA00B9}" type="datetimeFigureOut">
              <a:rPr lang="en-US" smtClean="0"/>
              <a:pPr/>
              <a:t>8/4/2010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4DEC5-F8F6-4EAE-BA39-6116F8D347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589578-F9E7-48A9-B9CA-653BCDAA00B9}" type="datetimeFigureOut">
              <a:rPr lang="en-US" smtClean="0"/>
              <a:pPr/>
              <a:t>8/4/2010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4DEC5-F8F6-4EAE-BA39-6116F8D347A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B134A4C-C249-4B9B-8A4E-5744A86D4D7A}"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FE14844-7031-4554-A5E6-D9BAB41C04E3}"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725F71F-FBC0-40A4-AB5C-4ECE2C4A57AF}"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FAC2F6F8-EFFD-4E72-9214-35D9BBF2F9D1}"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1664B2A4-1DB9-44D2-812B-9794FF1612BB}"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DFC886DC-1F2E-40AE-934B-6EE6FD84079D}"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A27603EF-0DB4-4519-9155-989BCE7DBDA1}"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B424121B-3F41-4359-9E35-AAF4024CCFC8}"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589578-F9E7-48A9-B9CA-653BCDAA00B9}" type="datetimeFigureOut">
              <a:rPr lang="en-US" smtClean="0"/>
              <a:pPr/>
              <a:t>8/4/2010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4DEC5-F8F6-4EAE-BA39-6116F8D347A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603678CC-1BA5-46DE-A09A-01B7130AA52B}"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8CF2F9B-42C3-434B-9801-41A61E6C818C}"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9330FCC-3A1D-4221-B2D9-786E5085744F}" type="slidenum">
              <a:rPr lang="en-US"/>
              <a:pPr>
                <a:defRPr/>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8A12D46-CD02-48D5-A486-91EEB14012D7}" type="slidenum">
              <a:rPr lang="en-US"/>
              <a:pPr>
                <a:defRPr/>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950E472-B351-40CC-AD2A-E4AADFE31B61}" type="slidenum">
              <a:rPr lang="en-US"/>
              <a:pPr>
                <a:defRPr/>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76200"/>
            <a:ext cx="9144000" cy="0"/>
          </a:xfrm>
          <a:prstGeom prst="line">
            <a:avLst/>
          </a:prstGeom>
          <a:noFill/>
          <a:ln w="25400">
            <a:solidFill>
              <a:schemeClr val="bg1"/>
            </a:solidFill>
            <a:round/>
            <a:headEnd/>
            <a:tailEnd/>
          </a:ln>
          <a:effectLst/>
        </p:spPr>
        <p:txBody>
          <a:bodyPr/>
          <a:lstStyle/>
          <a:p>
            <a:pPr algn="ctr" fontAlgn="base">
              <a:spcBef>
                <a:spcPct val="0"/>
              </a:spcBef>
              <a:spcAft>
                <a:spcPct val="0"/>
              </a:spcAft>
              <a:defRPr/>
            </a:pPr>
            <a:endParaRPr lang="en-US" sz="4400" b="1">
              <a:solidFill>
                <a:srgbClr val="FFCC00"/>
              </a:solidFill>
              <a:latin typeface="Tahoma" charset="0"/>
            </a:endParaRPr>
          </a:p>
        </p:txBody>
      </p:sp>
      <p:sp>
        <p:nvSpPr>
          <p:cNvPr id="5" name="Line 8"/>
          <p:cNvSpPr>
            <a:spLocks noChangeShapeType="1"/>
          </p:cNvSpPr>
          <p:nvPr/>
        </p:nvSpPr>
        <p:spPr bwMode="auto">
          <a:xfrm flipV="1">
            <a:off x="77788" y="0"/>
            <a:ext cx="0" cy="6858000"/>
          </a:xfrm>
          <a:prstGeom prst="line">
            <a:avLst/>
          </a:prstGeom>
          <a:noFill/>
          <a:ln w="25400">
            <a:solidFill>
              <a:schemeClr val="bg1"/>
            </a:solidFill>
            <a:round/>
            <a:headEnd/>
            <a:tailEnd/>
          </a:ln>
          <a:effectLst/>
        </p:spPr>
        <p:txBody>
          <a:bodyPr/>
          <a:lstStyle/>
          <a:p>
            <a:pPr algn="ctr" fontAlgn="base">
              <a:spcBef>
                <a:spcPct val="0"/>
              </a:spcBef>
              <a:spcAft>
                <a:spcPct val="0"/>
              </a:spcAft>
              <a:defRPr/>
            </a:pPr>
            <a:endParaRPr lang="en-US" sz="4400" b="1">
              <a:solidFill>
                <a:srgbClr val="FFCC00"/>
              </a:solidFill>
              <a:latin typeface="Tahoma" charset="0"/>
            </a:endParaRPr>
          </a:p>
        </p:txBody>
      </p:sp>
      <p:sp>
        <p:nvSpPr>
          <p:cNvPr id="6" name="Text Box 9"/>
          <p:cNvSpPr txBox="1">
            <a:spLocks noChangeArrowheads="1"/>
          </p:cNvSpPr>
          <p:nvPr/>
        </p:nvSpPr>
        <p:spPr bwMode="auto">
          <a:xfrm>
            <a:off x="5486400" y="0"/>
            <a:ext cx="3657600" cy="396875"/>
          </a:xfrm>
          <a:prstGeom prst="rect">
            <a:avLst/>
          </a:prstGeom>
          <a:noFill/>
          <a:ln w="9525">
            <a:noFill/>
            <a:miter lim="800000"/>
            <a:headEnd/>
            <a:tailEnd/>
          </a:ln>
          <a:effectLst/>
        </p:spPr>
        <p:txBody>
          <a:bodyPr>
            <a:spAutoFit/>
          </a:bodyPr>
          <a:lstStyle/>
          <a:p>
            <a:pPr algn="r" fontAlgn="base">
              <a:spcBef>
                <a:spcPct val="50000"/>
              </a:spcBef>
              <a:spcAft>
                <a:spcPct val="0"/>
              </a:spcAft>
              <a:defRPr/>
            </a:pPr>
            <a:r>
              <a:rPr lang="en-US" sz="2000" b="1" i="1">
                <a:solidFill>
                  <a:srgbClr val="FFFFFF"/>
                </a:solidFill>
                <a:latin typeface="Times New Roman" pitchFamily="18" charset="0"/>
              </a:rPr>
              <a:t>Master Cattleman Program</a:t>
            </a:r>
          </a:p>
        </p:txBody>
      </p:sp>
      <p:pic>
        <p:nvPicPr>
          <p:cNvPr id="7" name="Picture 10" descr="UKtrans"/>
          <p:cNvPicPr>
            <a:picLocks noChangeAspect="1" noChangeArrowheads="1"/>
          </p:cNvPicPr>
          <p:nvPr/>
        </p:nvPicPr>
        <p:blipFill>
          <a:blip r:embed="rId2" cstate="print"/>
          <a:srcRect/>
          <a:stretch>
            <a:fillRect/>
          </a:stretch>
        </p:blipFill>
        <p:spPr bwMode="auto">
          <a:xfrm>
            <a:off x="152400" y="6324600"/>
            <a:ext cx="990600" cy="523875"/>
          </a:xfrm>
          <a:prstGeom prst="rect">
            <a:avLst/>
          </a:prstGeom>
          <a:noFill/>
          <a:ln w="9525">
            <a:noFill/>
            <a:miter lim="800000"/>
            <a:headEnd/>
            <a:tailEnd/>
          </a:ln>
        </p:spPr>
      </p:pic>
      <p:sp>
        <p:nvSpPr>
          <p:cNvPr id="508931" name="Rectangle 3"/>
          <p:cNvSpPr>
            <a:spLocks noGrp="1" noChangeArrowheads="1"/>
          </p:cNvSpPr>
          <p:nvPr>
            <p:ph type="ctrTitle"/>
          </p:nvPr>
        </p:nvSpPr>
        <p:spPr>
          <a:xfrm>
            <a:off x="684213" y="1371600"/>
            <a:ext cx="7775575" cy="1676400"/>
          </a:xfrm>
        </p:spPr>
        <p:txBody>
          <a:bodyPr/>
          <a:lstStyle>
            <a:lvl1pPr>
              <a:defRPr/>
            </a:lvl1pPr>
          </a:lstStyle>
          <a:p>
            <a:r>
              <a:rPr lang="en-US"/>
              <a:t>Click to edit Master title style</a:t>
            </a:r>
          </a:p>
        </p:txBody>
      </p:sp>
      <p:sp>
        <p:nvSpPr>
          <p:cNvPr id="508932" name="Rectangle 4"/>
          <p:cNvSpPr>
            <a:spLocks noGrp="1" noChangeArrowheads="1"/>
          </p:cNvSpPr>
          <p:nvPr>
            <p:ph type="subTitle" idx="1"/>
          </p:nvPr>
        </p:nvSpPr>
        <p:spPr>
          <a:xfrm>
            <a:off x="1371600" y="3352800"/>
            <a:ext cx="6400800" cy="1752600"/>
          </a:xfrm>
        </p:spPr>
        <p:txBody>
          <a:bodyPr/>
          <a:lstStyle>
            <a:lvl1pPr marL="0" indent="0" algn="ctr">
              <a:buFontTx/>
              <a:buNone/>
              <a:defRPr/>
            </a:lvl1pPr>
          </a:lstStyle>
          <a:p>
            <a:r>
              <a:rPr lang="en-US"/>
              <a:t>Click to edit Master subtitle style</a:t>
            </a:r>
          </a:p>
        </p:txBody>
      </p:sp>
      <p:sp>
        <p:nvSpPr>
          <p:cNvPr id="8" name="Rectangle 5"/>
          <p:cNvSpPr>
            <a:spLocks noGrp="1" noChangeArrowheads="1"/>
          </p:cNvSpPr>
          <p:nvPr>
            <p:ph type="dt" sz="half" idx="10"/>
          </p:nvPr>
        </p:nvSpPr>
        <p:spPr/>
        <p:txBody>
          <a:bodyPr/>
          <a:lstStyle>
            <a:lvl1pPr>
              <a:defRPr>
                <a:solidFill>
                  <a:schemeClr val="tx1"/>
                </a:solidFill>
              </a:defRPr>
            </a:lvl1pPr>
          </a:lstStyle>
          <a:p>
            <a:pPr>
              <a:defRPr/>
            </a:pPr>
            <a:endParaRPr lang="en-US">
              <a:solidFill>
                <a:srgbClr val="000000"/>
              </a:solidFill>
            </a:endParaRPr>
          </a:p>
        </p:txBody>
      </p:sp>
      <p:sp>
        <p:nvSpPr>
          <p:cNvPr id="9" name="Rectangle 6"/>
          <p:cNvSpPr>
            <a:spLocks noGrp="1" noChangeArrowheads="1"/>
          </p:cNvSpPr>
          <p:nvPr>
            <p:ph type="ftr" sz="quarter" idx="11"/>
          </p:nvPr>
        </p:nvSpPr>
        <p:spPr/>
        <p:txBody>
          <a:bodyPr/>
          <a:lstStyle>
            <a:lvl1pPr algn="l">
              <a:defRPr>
                <a:solidFill>
                  <a:schemeClr val="tx1"/>
                </a:solidFill>
              </a:defRPr>
            </a:lvl1pPr>
          </a:lstStyle>
          <a:p>
            <a:pPr>
              <a:defRPr/>
            </a:pPr>
            <a:endParaRPr lang="en-US">
              <a:solidFill>
                <a:srgbClr val="000000"/>
              </a:solidFill>
            </a:endParaRPr>
          </a:p>
        </p:txBody>
      </p:sp>
      <p:sp>
        <p:nvSpPr>
          <p:cNvPr id="10" name="Rectangle 7"/>
          <p:cNvSpPr>
            <a:spLocks noGrp="1" noChangeArrowheads="1"/>
          </p:cNvSpPr>
          <p:nvPr>
            <p:ph type="sldNum" sz="quarter" idx="12"/>
          </p:nvPr>
        </p:nvSpPr>
        <p:spPr/>
        <p:txBody>
          <a:bodyPr/>
          <a:lstStyle>
            <a:lvl1pPr>
              <a:defRPr>
                <a:solidFill>
                  <a:schemeClr val="tx1"/>
                </a:solidFill>
              </a:defRPr>
            </a:lvl1pPr>
          </a:lstStyle>
          <a:p>
            <a:pPr>
              <a:defRPr/>
            </a:pPr>
            <a:fld id="{77037598-1E3A-4CF9-ABA0-26D4D9064AE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lgn="l">
              <a:defRPr>
                <a:solidFill>
                  <a:schemeClr val="tx1"/>
                </a:solidFill>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6CFFF272-09BF-4BA0-B7AC-63C6BE66F61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lgn="l">
              <a:defRPr>
                <a:solidFill>
                  <a:schemeClr val="tx1"/>
                </a:solidFill>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AC3F6380-17D7-4930-B533-F431FEC337F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981200"/>
            <a:ext cx="4267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267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solidFill>
                  <a:schemeClr val="tx1"/>
                </a:solidFill>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lgn="l">
              <a:defRPr>
                <a:solidFill>
                  <a:schemeClr val="tx1"/>
                </a:solidFill>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pPr>
              <a:defRPr/>
            </a:pPr>
            <a:fld id="{D52E2D4A-1DC2-43A1-B5A9-15508590033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solidFill>
                  <a:schemeClr val="tx1"/>
                </a:solidFill>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lgn="l">
              <a:defRPr>
                <a:solidFill>
                  <a:schemeClr val="tx1"/>
                </a:solidFill>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solidFill>
                  <a:schemeClr val="tx1"/>
                </a:solidFill>
              </a:defRPr>
            </a:lvl1pPr>
          </a:lstStyle>
          <a:p>
            <a:pPr>
              <a:defRPr/>
            </a:pPr>
            <a:fld id="{0EBCE39C-D4F8-4B26-BB3A-9CF6C218A17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589578-F9E7-48A9-B9CA-653BCDAA00B9}" type="datetimeFigureOut">
              <a:rPr lang="en-US" smtClean="0"/>
              <a:pPr/>
              <a:t>8/4/2010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4DEC5-F8F6-4EAE-BA39-6116F8D347A6}"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solidFill>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lgn="l">
              <a:defRPr>
                <a:solidFill>
                  <a:schemeClr val="tx1"/>
                </a:solidFill>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pPr>
              <a:defRPr/>
            </a:pPr>
            <a:fld id="{F1D73FC7-54E6-40F8-BEE9-9F486747000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lgn="l">
              <a:defRPr>
                <a:solidFill>
                  <a:schemeClr val="tx1"/>
                </a:solidFill>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pPr>
              <a:defRPr/>
            </a:pPr>
            <a:fld id="{13613A4C-AEB7-4E5D-A6F4-5F227442030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1"/>
                </a:solidFill>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lgn="l">
              <a:defRPr>
                <a:solidFill>
                  <a:schemeClr val="tx1"/>
                </a:solidFill>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pPr>
              <a:defRPr/>
            </a:pPr>
            <a:fld id="{20E7BF78-F720-4B33-B798-C0F108598DD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1"/>
                </a:solidFill>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lgn="l">
              <a:defRPr>
                <a:solidFill>
                  <a:schemeClr val="tx1"/>
                </a:solidFill>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pPr>
              <a:defRPr/>
            </a:pPr>
            <a:fld id="{61322D35-C259-470B-A283-113E0684EA0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lgn="l">
              <a:defRPr>
                <a:solidFill>
                  <a:schemeClr val="tx1"/>
                </a:solidFill>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B8F188A3-B158-41B7-8FA7-2975CB2BBE5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1717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609600"/>
            <a:ext cx="63627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lgn="l">
              <a:defRPr>
                <a:solidFill>
                  <a:schemeClr val="tx1"/>
                </a:solidFill>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5F465214-7B66-42FC-B524-294BACD5655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609600"/>
            <a:ext cx="86868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solidFill>
                  <a:schemeClr val="tx1"/>
                </a:solidFill>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lgn="l">
              <a:defRPr>
                <a:solidFill>
                  <a:schemeClr val="tx1"/>
                </a:solidFill>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pPr>
              <a:defRPr/>
            </a:pPr>
            <a:fld id="{74CCF91C-FE51-41E1-9BFE-E78BC778DE2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28600" y="1981200"/>
            <a:ext cx="8686800" cy="4114800"/>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solidFill>
                  <a:schemeClr val="tx1"/>
                </a:solidFill>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lgn="l">
              <a:defRPr>
                <a:solidFill>
                  <a:schemeClr val="tx1"/>
                </a:solidFill>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6E188B2A-4F0D-4DD2-9911-64C1C78BB00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981200"/>
            <a:ext cx="8686800" cy="4114800"/>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solidFill>
                  <a:schemeClr val="tx1"/>
                </a:solidFill>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lgn="l">
              <a:defRPr>
                <a:solidFill>
                  <a:schemeClr val="tx1"/>
                </a:solidFill>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DBA4BE75-2C19-494E-997C-288E9F39D06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A56B9E-2F09-444A-8A0F-09CB607537B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589578-F9E7-48A9-B9CA-653BCDAA00B9}" type="datetimeFigureOut">
              <a:rPr lang="en-US" smtClean="0"/>
              <a:pPr/>
              <a:t>8/4/2010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4DEC5-F8F6-4EAE-BA39-6116F8D347A6}"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C7842-E029-416F-925B-9ED8D00E8BDA}"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6889B0-CE1B-43FF-B836-A04B562CE13D}"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72EA27-A30D-486D-8751-325672E01616}"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1A41FA5-B6E0-4CED-9F20-29692C4667DD}"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7648332-6AEB-4C5E-B89D-5214FE25657C}"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E1F344A-560E-4569-8D19-1573F5922DDC}"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56EEFC-299E-470F-AC5D-7CD227058D3C}"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8B8249-BD98-4D20-8F77-3650CE5FF681}"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D4CC7C-F68C-4A07-A48C-CDA8974557E9}"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1D96EC-C05D-4072-903E-7C026B32CD5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589578-F9E7-48A9-B9CA-653BCDAA00B9}" type="datetimeFigureOut">
              <a:rPr lang="en-US" smtClean="0"/>
              <a:pPr/>
              <a:t>8/4/2010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D4DEC5-F8F6-4EAE-BA39-6116F8D347A6}"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3D277F-EB17-4841-B42F-729DDFBD611E}"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81DABB-A200-4414-8411-8938FFD56CFA}"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20C44D-3A03-0C44-A5AF-1219B073C007}" type="datetimeFigureOut">
              <a:rPr lang="en-US" smtClean="0">
                <a:solidFill>
                  <a:prstClr val="black">
                    <a:tint val="75000"/>
                  </a:prstClr>
                </a:solidFill>
              </a:rPr>
              <a:pPr/>
              <a:t>8/4/2010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8082E7-481C-704D-9A8D-3C6D682C5BF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20C44D-3A03-0C44-A5AF-1219B073C007}" type="datetimeFigureOut">
              <a:rPr lang="en-US" smtClean="0">
                <a:solidFill>
                  <a:prstClr val="black">
                    <a:tint val="75000"/>
                  </a:prstClr>
                </a:solidFill>
              </a:rPr>
              <a:pPr/>
              <a:t>8/4/2010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8082E7-481C-704D-9A8D-3C6D682C5BF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20C44D-3A03-0C44-A5AF-1219B073C007}" type="datetimeFigureOut">
              <a:rPr lang="en-US" smtClean="0">
                <a:solidFill>
                  <a:prstClr val="black">
                    <a:tint val="75000"/>
                  </a:prstClr>
                </a:solidFill>
              </a:rPr>
              <a:pPr/>
              <a:t>8/4/2010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8082E7-481C-704D-9A8D-3C6D682C5BF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20C44D-3A03-0C44-A5AF-1219B073C007}" type="datetimeFigureOut">
              <a:rPr lang="en-US" smtClean="0">
                <a:solidFill>
                  <a:prstClr val="black">
                    <a:tint val="75000"/>
                  </a:prstClr>
                </a:solidFill>
              </a:rPr>
              <a:pPr/>
              <a:t>8/4/2010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8082E7-481C-704D-9A8D-3C6D682C5BF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20C44D-3A03-0C44-A5AF-1219B073C007}" type="datetimeFigureOut">
              <a:rPr lang="en-US" smtClean="0">
                <a:solidFill>
                  <a:prstClr val="black">
                    <a:tint val="75000"/>
                  </a:prstClr>
                </a:solidFill>
              </a:rPr>
              <a:pPr/>
              <a:t>8/4/2010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8082E7-481C-704D-9A8D-3C6D682C5BF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20C44D-3A03-0C44-A5AF-1219B073C007}" type="datetimeFigureOut">
              <a:rPr lang="en-US" smtClean="0">
                <a:solidFill>
                  <a:prstClr val="black">
                    <a:tint val="75000"/>
                  </a:prstClr>
                </a:solidFill>
              </a:rPr>
              <a:pPr/>
              <a:t>8/4/2010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8082E7-481C-704D-9A8D-3C6D682C5BF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0C44D-3A03-0C44-A5AF-1219B073C007}" type="datetimeFigureOut">
              <a:rPr lang="en-US" smtClean="0">
                <a:solidFill>
                  <a:prstClr val="black">
                    <a:tint val="75000"/>
                  </a:prstClr>
                </a:solidFill>
              </a:rPr>
              <a:pPr/>
              <a:t>8/4/2010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8082E7-481C-704D-9A8D-3C6D682C5BF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20C44D-3A03-0C44-A5AF-1219B073C007}" type="datetimeFigureOut">
              <a:rPr lang="en-US" smtClean="0">
                <a:solidFill>
                  <a:prstClr val="black">
                    <a:tint val="75000"/>
                  </a:prstClr>
                </a:solidFill>
              </a:rPr>
              <a:pPr/>
              <a:t>8/4/2010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8082E7-481C-704D-9A8D-3C6D682C5BF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589578-F9E7-48A9-B9CA-653BCDAA00B9}" type="datetimeFigureOut">
              <a:rPr lang="en-US" smtClean="0"/>
              <a:pPr/>
              <a:t>8/4/2010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D4DEC5-F8F6-4EAE-BA39-6116F8D347A6}"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20C44D-3A03-0C44-A5AF-1219B073C007}" type="datetimeFigureOut">
              <a:rPr lang="en-US" smtClean="0">
                <a:solidFill>
                  <a:prstClr val="black">
                    <a:tint val="75000"/>
                  </a:prstClr>
                </a:solidFill>
              </a:rPr>
              <a:pPr/>
              <a:t>8/4/2010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8082E7-481C-704D-9A8D-3C6D682C5BF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20C44D-3A03-0C44-A5AF-1219B073C007}" type="datetimeFigureOut">
              <a:rPr lang="en-US" smtClean="0">
                <a:solidFill>
                  <a:prstClr val="black">
                    <a:tint val="75000"/>
                  </a:prstClr>
                </a:solidFill>
              </a:rPr>
              <a:pPr/>
              <a:t>8/4/2010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8082E7-481C-704D-9A8D-3C6D682C5BF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20C44D-3A03-0C44-A5AF-1219B073C007}" type="datetimeFigureOut">
              <a:rPr lang="en-US" smtClean="0">
                <a:solidFill>
                  <a:prstClr val="black">
                    <a:tint val="75000"/>
                  </a:prstClr>
                </a:solidFill>
              </a:rPr>
              <a:pPr/>
              <a:t>8/4/2010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8082E7-481C-704D-9A8D-3C6D682C5BF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589578-F9E7-48A9-B9CA-653BCDAA00B9}" type="datetimeFigureOut">
              <a:rPr lang="en-US" smtClean="0">
                <a:solidFill>
                  <a:prstClr val="black">
                    <a:tint val="75000"/>
                  </a:prstClr>
                </a:solidFill>
              </a:rPr>
              <a:pPr/>
              <a:t>8/4/2010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D4DEC5-F8F6-4EAE-BA39-6116F8D347A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589578-F9E7-48A9-B9CA-653BCDAA00B9}" type="datetimeFigureOut">
              <a:rPr lang="en-US" smtClean="0">
                <a:solidFill>
                  <a:prstClr val="black">
                    <a:tint val="75000"/>
                  </a:prstClr>
                </a:solidFill>
              </a:rPr>
              <a:pPr/>
              <a:t>8/4/2010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D4DEC5-F8F6-4EAE-BA39-6116F8D347A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589578-F9E7-48A9-B9CA-653BCDAA00B9}" type="datetimeFigureOut">
              <a:rPr lang="en-US" smtClean="0">
                <a:solidFill>
                  <a:prstClr val="black">
                    <a:tint val="75000"/>
                  </a:prstClr>
                </a:solidFill>
              </a:rPr>
              <a:pPr/>
              <a:t>8/4/2010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D4DEC5-F8F6-4EAE-BA39-6116F8D347A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589578-F9E7-48A9-B9CA-653BCDAA00B9}" type="datetimeFigureOut">
              <a:rPr lang="en-US" smtClean="0">
                <a:solidFill>
                  <a:prstClr val="black">
                    <a:tint val="75000"/>
                  </a:prstClr>
                </a:solidFill>
              </a:rPr>
              <a:pPr/>
              <a:t>8/4/2010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D4DEC5-F8F6-4EAE-BA39-6116F8D347A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589578-F9E7-48A9-B9CA-653BCDAA00B9}" type="datetimeFigureOut">
              <a:rPr lang="en-US" smtClean="0">
                <a:solidFill>
                  <a:prstClr val="black">
                    <a:tint val="75000"/>
                  </a:prstClr>
                </a:solidFill>
              </a:rPr>
              <a:pPr/>
              <a:t>8/4/2010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2D4DEC5-F8F6-4EAE-BA39-6116F8D347A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589578-F9E7-48A9-B9CA-653BCDAA00B9}" type="datetimeFigureOut">
              <a:rPr lang="en-US" smtClean="0">
                <a:solidFill>
                  <a:prstClr val="black">
                    <a:tint val="75000"/>
                  </a:prstClr>
                </a:solidFill>
              </a:rPr>
              <a:pPr/>
              <a:t>8/4/2010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2D4DEC5-F8F6-4EAE-BA39-6116F8D347A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589578-F9E7-48A9-B9CA-653BCDAA00B9}" type="datetimeFigureOut">
              <a:rPr lang="en-US" smtClean="0">
                <a:solidFill>
                  <a:prstClr val="black">
                    <a:tint val="75000"/>
                  </a:prstClr>
                </a:solidFill>
              </a:rPr>
              <a:pPr/>
              <a:t>8/4/2010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2D4DEC5-F8F6-4EAE-BA39-6116F8D347A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589578-F9E7-48A9-B9CA-653BCDAA00B9}" type="datetimeFigureOut">
              <a:rPr lang="en-US" smtClean="0"/>
              <a:pPr/>
              <a:t>8/4/2010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D4DEC5-F8F6-4EAE-BA39-6116F8D347A6}"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589578-F9E7-48A9-B9CA-653BCDAA00B9}" type="datetimeFigureOut">
              <a:rPr lang="en-US" smtClean="0">
                <a:solidFill>
                  <a:prstClr val="black">
                    <a:tint val="75000"/>
                  </a:prstClr>
                </a:solidFill>
              </a:rPr>
              <a:pPr/>
              <a:t>8/4/2010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D4DEC5-F8F6-4EAE-BA39-6116F8D347A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589578-F9E7-48A9-B9CA-653BCDAA00B9}" type="datetimeFigureOut">
              <a:rPr lang="en-US" smtClean="0">
                <a:solidFill>
                  <a:prstClr val="black">
                    <a:tint val="75000"/>
                  </a:prstClr>
                </a:solidFill>
              </a:rPr>
              <a:pPr/>
              <a:t>8/4/2010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D4DEC5-F8F6-4EAE-BA39-6116F8D347A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589578-F9E7-48A9-B9CA-653BCDAA00B9}" type="datetimeFigureOut">
              <a:rPr lang="en-US" smtClean="0">
                <a:solidFill>
                  <a:prstClr val="black">
                    <a:tint val="75000"/>
                  </a:prstClr>
                </a:solidFill>
              </a:rPr>
              <a:pPr/>
              <a:t>8/4/2010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D4DEC5-F8F6-4EAE-BA39-6116F8D347A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589578-F9E7-48A9-B9CA-653BCDAA00B9}" type="datetimeFigureOut">
              <a:rPr lang="en-US" smtClean="0">
                <a:solidFill>
                  <a:prstClr val="black">
                    <a:tint val="75000"/>
                  </a:prstClr>
                </a:solidFill>
              </a:rPr>
              <a:pPr/>
              <a:t>8/4/2010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D4DEC5-F8F6-4EAE-BA39-6116F8D347A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589578-F9E7-48A9-B9CA-653BCDAA00B9}" type="datetimeFigureOut">
              <a:rPr lang="en-US" smtClean="0"/>
              <a:pPr/>
              <a:t>8/4/2010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4DEC5-F8F6-4EAE-BA39-6116F8D347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589578-F9E7-48A9-B9CA-653BCDAA00B9}" type="datetimeFigureOut">
              <a:rPr lang="en-US" smtClean="0"/>
              <a:pPr/>
              <a:t>8/4/2010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4DEC5-F8F6-4EAE-BA39-6116F8D347A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589578-F9E7-48A9-B9CA-653BCDAA00B9}" type="datetimeFigureOut">
              <a:rPr lang="en-US" smtClean="0"/>
              <a:pPr/>
              <a:t>8/4/2010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D4DEC5-F8F6-4EAE-BA39-6116F8D347A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39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fontAlgn="base">
              <a:spcBef>
                <a:spcPct val="0"/>
              </a:spcBef>
              <a:spcAft>
                <a:spcPct val="0"/>
              </a:spcAft>
              <a:defRPr/>
            </a:pPr>
            <a:endParaRPr lang="en-US"/>
          </a:p>
        </p:txBody>
      </p:sp>
      <p:sp>
        <p:nvSpPr>
          <p:cNvPr id="839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fontAlgn="base">
              <a:spcBef>
                <a:spcPct val="0"/>
              </a:spcBef>
              <a:spcAft>
                <a:spcPct val="0"/>
              </a:spcAft>
              <a:defRPr/>
            </a:pPr>
            <a:endParaRPr lang="en-US"/>
          </a:p>
        </p:txBody>
      </p:sp>
      <p:sp>
        <p:nvSpPr>
          <p:cNvPr id="8397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fontAlgn="base">
              <a:spcBef>
                <a:spcPct val="0"/>
              </a:spcBef>
              <a:spcAft>
                <a:spcPct val="0"/>
              </a:spcAft>
              <a:defRPr/>
            </a:pPr>
            <a:fld id="{0C409297-6A86-48A1-B175-576C21296F69}"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50000">
              <a:srgbClr val="000066"/>
            </a:gs>
            <a:gs pos="100000">
              <a:srgbClr val="00002F"/>
            </a:gs>
          </a:gsLst>
          <a:lin ang="5400000" scaled="1"/>
        </a:gradFill>
        <a:effectLst/>
      </p:bgPr>
    </p:bg>
    <p:spTree>
      <p:nvGrpSpPr>
        <p:cNvPr id="1" name=""/>
        <p:cNvGrpSpPr/>
        <p:nvPr/>
      </p:nvGrpSpPr>
      <p:grpSpPr>
        <a:xfrm>
          <a:off x="0" y="0"/>
          <a:ext cx="0" cy="0"/>
          <a:chOff x="0" y="0"/>
          <a:chExt cx="0" cy="0"/>
        </a:xfrm>
      </p:grpSpPr>
      <p:sp>
        <p:nvSpPr>
          <p:cNvPr id="507906" name="Line 2"/>
          <p:cNvSpPr>
            <a:spLocks noChangeShapeType="1"/>
          </p:cNvSpPr>
          <p:nvPr/>
        </p:nvSpPr>
        <p:spPr bwMode="auto">
          <a:xfrm>
            <a:off x="0" y="76200"/>
            <a:ext cx="9144000" cy="0"/>
          </a:xfrm>
          <a:prstGeom prst="line">
            <a:avLst/>
          </a:prstGeom>
          <a:noFill/>
          <a:ln w="25400">
            <a:solidFill>
              <a:schemeClr val="bg1"/>
            </a:solidFill>
            <a:round/>
            <a:headEnd/>
            <a:tailEnd/>
          </a:ln>
          <a:effectLst/>
        </p:spPr>
        <p:txBody>
          <a:bodyPr/>
          <a:lstStyle/>
          <a:p>
            <a:pPr algn="ctr" fontAlgn="base">
              <a:spcBef>
                <a:spcPct val="0"/>
              </a:spcBef>
              <a:spcAft>
                <a:spcPct val="0"/>
              </a:spcAft>
              <a:defRPr/>
            </a:pPr>
            <a:endParaRPr lang="en-US" sz="4400" b="1">
              <a:solidFill>
                <a:srgbClr val="FFCC00"/>
              </a:solidFill>
              <a:latin typeface="Tahoma" charset="0"/>
            </a:endParaRPr>
          </a:p>
        </p:txBody>
      </p:sp>
      <p:sp>
        <p:nvSpPr>
          <p:cNvPr id="507907" name="Rectangle 3"/>
          <p:cNvSpPr>
            <a:spLocks noGrp="1" noChangeArrowheads="1"/>
          </p:cNvSpPr>
          <p:nvPr>
            <p:ph type="title"/>
          </p:nvPr>
        </p:nvSpPr>
        <p:spPr bwMode="auto">
          <a:xfrm>
            <a:off x="228600" y="609600"/>
            <a:ext cx="8686800" cy="1143000"/>
          </a:xfrm>
          <a:prstGeom prst="rect">
            <a:avLst/>
          </a:prstGeom>
          <a:noFill/>
          <a:ln w="9525">
            <a:noFill/>
            <a:miter lim="800000"/>
            <a:headEnd/>
            <a:tailEnd/>
          </a:ln>
          <a:effectLst>
            <a:outerShdw dist="35921" dir="2700000" algn="ctr" rotWithShape="0">
              <a:schemeClr val="tx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07908" name="Rectangle 4"/>
          <p:cNvSpPr>
            <a:spLocks noGrp="1" noChangeArrowheads="1"/>
          </p:cNvSpPr>
          <p:nvPr>
            <p:ph type="body" idx="1"/>
          </p:nvPr>
        </p:nvSpPr>
        <p:spPr bwMode="auto">
          <a:xfrm>
            <a:off x="228600" y="1981200"/>
            <a:ext cx="8686800" cy="4114800"/>
          </a:xfrm>
          <a:prstGeom prst="rect">
            <a:avLst/>
          </a:prstGeom>
          <a:noFill/>
          <a:ln w="9525">
            <a:noFill/>
            <a:miter lim="800000"/>
            <a:headEnd/>
            <a:tailEnd/>
          </a:ln>
          <a:effectLst>
            <a:outerShdw dist="35921" dir="2700000" algn="ctr" rotWithShape="0">
              <a:schemeClr val="tx2"/>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07909" name="Rectangle 5"/>
          <p:cNvSpPr>
            <a:spLocks noGrp="1" noChangeArrowheads="1"/>
          </p:cNvSpPr>
          <p:nvPr>
            <p:ph type="dt" sz="half" idx="2"/>
          </p:nvPr>
        </p:nvSpPr>
        <p:spPr bwMode="auto">
          <a:xfrm>
            <a:off x="684213"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rgbClr val="FFCC00"/>
                </a:solidFill>
                <a:latin typeface="+mn-lt"/>
              </a:defRPr>
            </a:lvl1pPr>
          </a:lstStyle>
          <a:p>
            <a:pPr fontAlgn="base">
              <a:spcBef>
                <a:spcPct val="0"/>
              </a:spcBef>
              <a:spcAft>
                <a:spcPct val="0"/>
              </a:spcAft>
              <a:defRPr/>
            </a:pPr>
            <a:endParaRPr lang="en-US"/>
          </a:p>
        </p:txBody>
      </p:sp>
      <p:sp>
        <p:nvSpPr>
          <p:cNvPr id="507910" name="Rectangle 6"/>
          <p:cNvSpPr>
            <a:spLocks noGrp="1" noChangeArrowheads="1"/>
          </p:cNvSpPr>
          <p:nvPr>
            <p:ph type="ftr" sz="quarter" idx="3"/>
          </p:nvPr>
        </p:nvSpPr>
        <p:spPr bwMode="auto">
          <a:xfrm>
            <a:off x="3125788" y="6248400"/>
            <a:ext cx="28924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FFCC00"/>
                </a:solidFill>
                <a:latin typeface="+mn-lt"/>
              </a:defRPr>
            </a:lvl1pPr>
          </a:lstStyle>
          <a:p>
            <a:pPr fontAlgn="base">
              <a:spcBef>
                <a:spcPct val="0"/>
              </a:spcBef>
              <a:spcAft>
                <a:spcPct val="0"/>
              </a:spcAft>
              <a:defRPr/>
            </a:pPr>
            <a:endParaRPr lang="en-US"/>
          </a:p>
        </p:txBody>
      </p:sp>
      <p:sp>
        <p:nvSpPr>
          <p:cNvPr id="507911" name="Rectangle 7"/>
          <p:cNvSpPr>
            <a:spLocks noGrp="1" noChangeArrowheads="1"/>
          </p:cNvSpPr>
          <p:nvPr>
            <p:ph type="sldNum" sz="quarter" idx="4"/>
          </p:nvPr>
        </p:nvSpPr>
        <p:spPr bwMode="auto">
          <a:xfrm>
            <a:off x="6554788"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FFCC00"/>
                </a:solidFill>
                <a:latin typeface="+mn-lt"/>
              </a:defRPr>
            </a:lvl1pPr>
          </a:lstStyle>
          <a:p>
            <a:pPr fontAlgn="base">
              <a:spcBef>
                <a:spcPct val="0"/>
              </a:spcBef>
              <a:spcAft>
                <a:spcPct val="0"/>
              </a:spcAft>
              <a:defRPr/>
            </a:pPr>
            <a:fld id="{06B3B5EC-0563-44EF-A304-49AE742FBBFC}" type="slidenum">
              <a:rPr lang="en-US"/>
              <a:pPr fontAlgn="base">
                <a:spcBef>
                  <a:spcPct val="0"/>
                </a:spcBef>
                <a:spcAft>
                  <a:spcPct val="0"/>
                </a:spcAft>
                <a:defRPr/>
              </a:pPr>
              <a:t>‹#›</a:t>
            </a:fld>
            <a:endParaRPr lang="en-US"/>
          </a:p>
        </p:txBody>
      </p:sp>
      <p:sp>
        <p:nvSpPr>
          <p:cNvPr id="507912" name="Line 8"/>
          <p:cNvSpPr>
            <a:spLocks noChangeShapeType="1"/>
          </p:cNvSpPr>
          <p:nvPr/>
        </p:nvSpPr>
        <p:spPr bwMode="auto">
          <a:xfrm flipV="1">
            <a:off x="77788" y="0"/>
            <a:ext cx="0" cy="6858000"/>
          </a:xfrm>
          <a:prstGeom prst="line">
            <a:avLst/>
          </a:prstGeom>
          <a:noFill/>
          <a:ln w="25400">
            <a:solidFill>
              <a:schemeClr val="bg1"/>
            </a:solidFill>
            <a:round/>
            <a:headEnd/>
            <a:tailEnd/>
          </a:ln>
          <a:effectLst/>
        </p:spPr>
        <p:txBody>
          <a:bodyPr/>
          <a:lstStyle/>
          <a:p>
            <a:pPr algn="ctr" fontAlgn="base">
              <a:spcBef>
                <a:spcPct val="0"/>
              </a:spcBef>
              <a:spcAft>
                <a:spcPct val="0"/>
              </a:spcAft>
              <a:defRPr/>
            </a:pPr>
            <a:endParaRPr lang="en-US" sz="4400" b="1">
              <a:solidFill>
                <a:srgbClr val="FFCC00"/>
              </a:solidFill>
              <a:latin typeface="Tahoma" charset="0"/>
            </a:endParaRPr>
          </a:p>
        </p:txBody>
      </p:sp>
      <p:sp>
        <p:nvSpPr>
          <p:cNvPr id="507913" name="Text Box 9"/>
          <p:cNvSpPr txBox="1">
            <a:spLocks noChangeArrowheads="1"/>
          </p:cNvSpPr>
          <p:nvPr/>
        </p:nvSpPr>
        <p:spPr bwMode="auto">
          <a:xfrm>
            <a:off x="5562600" y="0"/>
            <a:ext cx="3657600" cy="336550"/>
          </a:xfrm>
          <a:prstGeom prst="rect">
            <a:avLst/>
          </a:prstGeom>
          <a:noFill/>
          <a:ln w="9525">
            <a:noFill/>
            <a:miter lim="800000"/>
            <a:headEnd/>
            <a:tailEnd/>
          </a:ln>
          <a:effectLst/>
        </p:spPr>
        <p:txBody>
          <a:bodyPr>
            <a:spAutoFit/>
          </a:bodyPr>
          <a:lstStyle/>
          <a:p>
            <a:pPr algn="r" fontAlgn="base">
              <a:spcBef>
                <a:spcPct val="50000"/>
              </a:spcBef>
              <a:spcAft>
                <a:spcPct val="0"/>
              </a:spcAft>
              <a:defRPr/>
            </a:pPr>
            <a:r>
              <a:rPr lang="en-US" sz="1600" b="1" i="1">
                <a:solidFill>
                  <a:srgbClr val="FFFFFF"/>
                </a:solidFill>
                <a:latin typeface="Times New Roman" pitchFamily="18" charset="0"/>
              </a:rPr>
              <a:t>Master Cattleman Program</a:t>
            </a:r>
          </a:p>
        </p:txBody>
      </p:sp>
      <p:pic>
        <p:nvPicPr>
          <p:cNvPr id="34826" name="Picture 10" descr="UKtrans"/>
          <p:cNvPicPr>
            <a:picLocks noChangeAspect="1" noChangeArrowheads="1"/>
          </p:cNvPicPr>
          <p:nvPr/>
        </p:nvPicPr>
        <p:blipFill>
          <a:blip r:embed="rId16" cstate="print"/>
          <a:srcRect/>
          <a:stretch>
            <a:fillRect/>
          </a:stretch>
        </p:blipFill>
        <p:spPr bwMode="auto">
          <a:xfrm>
            <a:off x="152400" y="6308725"/>
            <a:ext cx="936625" cy="495300"/>
          </a:xfrm>
          <a:prstGeom prst="rect">
            <a:avLst/>
          </a:prstGeom>
          <a:noFill/>
          <a:ln w="9525">
            <a:noFill/>
            <a:miter lim="800000"/>
            <a:headEnd/>
            <a:tailEnd/>
          </a:ln>
        </p:spPr>
      </p:pic>
      <p:sp>
        <p:nvSpPr>
          <p:cNvPr id="507915" name="Line 11"/>
          <p:cNvSpPr>
            <a:spLocks noChangeShapeType="1"/>
          </p:cNvSpPr>
          <p:nvPr/>
        </p:nvSpPr>
        <p:spPr bwMode="auto">
          <a:xfrm>
            <a:off x="0" y="76200"/>
            <a:ext cx="9144000" cy="0"/>
          </a:xfrm>
          <a:prstGeom prst="line">
            <a:avLst/>
          </a:prstGeom>
          <a:noFill/>
          <a:ln w="25400">
            <a:solidFill>
              <a:schemeClr val="bg1"/>
            </a:solidFill>
            <a:round/>
            <a:headEnd/>
            <a:tailEnd/>
          </a:ln>
          <a:effectLst/>
        </p:spPr>
        <p:txBody>
          <a:bodyPr/>
          <a:lstStyle/>
          <a:p>
            <a:pPr algn="ctr" fontAlgn="base">
              <a:spcBef>
                <a:spcPct val="0"/>
              </a:spcBef>
              <a:spcAft>
                <a:spcPct val="0"/>
              </a:spcAft>
              <a:defRPr/>
            </a:pPr>
            <a:endParaRPr lang="en-US" sz="4400" b="1">
              <a:solidFill>
                <a:srgbClr val="FFCC00"/>
              </a:solidFill>
              <a:latin typeface="Tahoma" charset="0"/>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txStyles>
    <p:titleStyle>
      <a:lvl1pPr algn="ctr" rtl="0" eaLnBrk="0" fontAlgn="base" hangingPunct="0">
        <a:spcBef>
          <a:spcPct val="0"/>
        </a:spcBef>
        <a:spcAft>
          <a:spcPct val="0"/>
        </a:spcAft>
        <a:defRPr sz="4400" b="1">
          <a:solidFill>
            <a:srgbClr val="FFCC00"/>
          </a:solidFill>
          <a:latin typeface="+mj-lt"/>
          <a:ea typeface="+mj-ea"/>
          <a:cs typeface="+mj-cs"/>
        </a:defRPr>
      </a:lvl1pPr>
      <a:lvl2pPr algn="ctr" rtl="0" eaLnBrk="0" fontAlgn="base" hangingPunct="0">
        <a:spcBef>
          <a:spcPct val="0"/>
        </a:spcBef>
        <a:spcAft>
          <a:spcPct val="0"/>
        </a:spcAft>
        <a:defRPr sz="4400" b="1">
          <a:solidFill>
            <a:srgbClr val="FFCC00"/>
          </a:solidFill>
          <a:latin typeface="Arial" charset="0"/>
        </a:defRPr>
      </a:lvl2pPr>
      <a:lvl3pPr algn="ctr" rtl="0" eaLnBrk="0" fontAlgn="base" hangingPunct="0">
        <a:spcBef>
          <a:spcPct val="0"/>
        </a:spcBef>
        <a:spcAft>
          <a:spcPct val="0"/>
        </a:spcAft>
        <a:defRPr sz="4400" b="1">
          <a:solidFill>
            <a:srgbClr val="FFCC00"/>
          </a:solidFill>
          <a:latin typeface="Arial" charset="0"/>
        </a:defRPr>
      </a:lvl3pPr>
      <a:lvl4pPr algn="ctr" rtl="0" eaLnBrk="0" fontAlgn="base" hangingPunct="0">
        <a:spcBef>
          <a:spcPct val="0"/>
        </a:spcBef>
        <a:spcAft>
          <a:spcPct val="0"/>
        </a:spcAft>
        <a:defRPr sz="4400" b="1">
          <a:solidFill>
            <a:srgbClr val="FFCC00"/>
          </a:solidFill>
          <a:latin typeface="Arial" charset="0"/>
        </a:defRPr>
      </a:lvl4pPr>
      <a:lvl5pPr algn="ctr" rtl="0" eaLnBrk="0" fontAlgn="base" hangingPunct="0">
        <a:spcBef>
          <a:spcPct val="0"/>
        </a:spcBef>
        <a:spcAft>
          <a:spcPct val="0"/>
        </a:spcAft>
        <a:defRPr sz="4400" b="1">
          <a:solidFill>
            <a:srgbClr val="FFCC00"/>
          </a:solidFill>
          <a:latin typeface="Arial" charset="0"/>
        </a:defRPr>
      </a:lvl5pPr>
      <a:lvl6pPr marL="457200" algn="ctr" rtl="0" fontAlgn="base">
        <a:spcBef>
          <a:spcPct val="0"/>
        </a:spcBef>
        <a:spcAft>
          <a:spcPct val="0"/>
        </a:spcAft>
        <a:defRPr sz="4400" b="1">
          <a:solidFill>
            <a:srgbClr val="FFCC00"/>
          </a:solidFill>
          <a:latin typeface="Arial" charset="0"/>
        </a:defRPr>
      </a:lvl6pPr>
      <a:lvl7pPr marL="914400" algn="ctr" rtl="0" fontAlgn="base">
        <a:spcBef>
          <a:spcPct val="0"/>
        </a:spcBef>
        <a:spcAft>
          <a:spcPct val="0"/>
        </a:spcAft>
        <a:defRPr sz="4400" b="1">
          <a:solidFill>
            <a:srgbClr val="FFCC00"/>
          </a:solidFill>
          <a:latin typeface="Arial" charset="0"/>
        </a:defRPr>
      </a:lvl7pPr>
      <a:lvl8pPr marL="1371600" algn="ctr" rtl="0" fontAlgn="base">
        <a:spcBef>
          <a:spcPct val="0"/>
        </a:spcBef>
        <a:spcAft>
          <a:spcPct val="0"/>
        </a:spcAft>
        <a:defRPr sz="4400" b="1">
          <a:solidFill>
            <a:srgbClr val="FFCC00"/>
          </a:solidFill>
          <a:latin typeface="Arial" charset="0"/>
        </a:defRPr>
      </a:lvl8pPr>
      <a:lvl9pPr marL="1828800" algn="ctr" rtl="0" fontAlgn="base">
        <a:spcBef>
          <a:spcPct val="0"/>
        </a:spcBef>
        <a:spcAft>
          <a:spcPct val="0"/>
        </a:spcAft>
        <a:defRPr sz="4400" b="1">
          <a:solidFill>
            <a:srgbClr val="FFCC00"/>
          </a:solidFill>
          <a:latin typeface="Arial" charset="0"/>
        </a:defRPr>
      </a:lvl9pPr>
    </p:titleStyle>
    <p:bodyStyle>
      <a:lvl1pPr marL="342900" indent="-342900" algn="l" rtl="0" eaLnBrk="0" fontAlgn="base" hangingPunct="0">
        <a:spcBef>
          <a:spcPct val="20000"/>
        </a:spcBef>
        <a:spcAft>
          <a:spcPct val="0"/>
        </a:spcAft>
        <a:buChar char="•"/>
        <a:defRPr sz="3200">
          <a:solidFill>
            <a:srgbClr val="FFCC00"/>
          </a:solidFill>
          <a:latin typeface="+mn-lt"/>
          <a:ea typeface="+mn-ea"/>
          <a:cs typeface="+mn-cs"/>
        </a:defRPr>
      </a:lvl1pPr>
      <a:lvl2pPr marL="742950" indent="-285750" algn="l" rtl="0" eaLnBrk="0" fontAlgn="base" hangingPunct="0">
        <a:spcBef>
          <a:spcPct val="20000"/>
        </a:spcBef>
        <a:spcAft>
          <a:spcPct val="0"/>
        </a:spcAft>
        <a:buChar char="–"/>
        <a:defRPr sz="2800">
          <a:solidFill>
            <a:srgbClr val="FFCC00"/>
          </a:solidFill>
          <a:latin typeface="+mn-lt"/>
        </a:defRPr>
      </a:lvl2pPr>
      <a:lvl3pPr marL="1143000" indent="-228600" algn="l" rtl="0" eaLnBrk="0" fontAlgn="base" hangingPunct="0">
        <a:spcBef>
          <a:spcPct val="20000"/>
        </a:spcBef>
        <a:spcAft>
          <a:spcPct val="0"/>
        </a:spcAft>
        <a:buChar char="•"/>
        <a:defRPr sz="2400">
          <a:solidFill>
            <a:srgbClr val="FFCC00"/>
          </a:solidFill>
          <a:latin typeface="+mn-lt"/>
        </a:defRPr>
      </a:lvl3pPr>
      <a:lvl4pPr marL="1600200" indent="-228600" algn="l" rtl="0" eaLnBrk="0" fontAlgn="base" hangingPunct="0">
        <a:spcBef>
          <a:spcPct val="20000"/>
        </a:spcBef>
        <a:spcAft>
          <a:spcPct val="0"/>
        </a:spcAft>
        <a:buChar char="–"/>
        <a:defRPr sz="2000">
          <a:solidFill>
            <a:srgbClr val="FFCC00"/>
          </a:solidFill>
          <a:latin typeface="+mn-lt"/>
        </a:defRPr>
      </a:lvl4pPr>
      <a:lvl5pPr marL="2057400" indent="-228600" algn="l" rtl="0" eaLnBrk="0" fontAlgn="base" hangingPunct="0">
        <a:spcBef>
          <a:spcPct val="20000"/>
        </a:spcBef>
        <a:spcAft>
          <a:spcPct val="0"/>
        </a:spcAft>
        <a:buChar char="»"/>
        <a:defRPr sz="2000">
          <a:solidFill>
            <a:srgbClr val="FFCC00"/>
          </a:solidFill>
          <a:latin typeface="+mn-lt"/>
        </a:defRPr>
      </a:lvl5pPr>
      <a:lvl6pPr marL="2514600" indent="-228600" algn="l" rtl="0" fontAlgn="base">
        <a:spcBef>
          <a:spcPct val="20000"/>
        </a:spcBef>
        <a:spcAft>
          <a:spcPct val="0"/>
        </a:spcAft>
        <a:buChar char="»"/>
        <a:defRPr sz="2000">
          <a:solidFill>
            <a:srgbClr val="FFCC00"/>
          </a:solidFill>
          <a:latin typeface="+mn-lt"/>
        </a:defRPr>
      </a:lvl6pPr>
      <a:lvl7pPr marL="2971800" indent="-228600" algn="l" rtl="0" fontAlgn="base">
        <a:spcBef>
          <a:spcPct val="20000"/>
        </a:spcBef>
        <a:spcAft>
          <a:spcPct val="0"/>
        </a:spcAft>
        <a:buChar char="»"/>
        <a:defRPr sz="2000">
          <a:solidFill>
            <a:srgbClr val="FFCC00"/>
          </a:solidFill>
          <a:latin typeface="+mn-lt"/>
        </a:defRPr>
      </a:lvl7pPr>
      <a:lvl8pPr marL="3429000" indent="-228600" algn="l" rtl="0" fontAlgn="base">
        <a:spcBef>
          <a:spcPct val="20000"/>
        </a:spcBef>
        <a:spcAft>
          <a:spcPct val="0"/>
        </a:spcAft>
        <a:buChar char="»"/>
        <a:defRPr sz="2000">
          <a:solidFill>
            <a:srgbClr val="FFCC00"/>
          </a:solidFill>
          <a:latin typeface="+mn-lt"/>
        </a:defRPr>
      </a:lvl8pPr>
      <a:lvl9pPr marL="3886200" indent="-228600" algn="l" rtl="0" fontAlgn="base">
        <a:spcBef>
          <a:spcPct val="20000"/>
        </a:spcBef>
        <a:spcAft>
          <a:spcPct val="0"/>
        </a:spcAft>
        <a:buChar char="»"/>
        <a:defRPr sz="2000">
          <a:solidFill>
            <a:srgbClr val="FFCC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505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defRPr>
            </a:lvl1pPr>
          </a:lstStyle>
          <a:p>
            <a:pPr fontAlgn="base">
              <a:spcBef>
                <a:spcPct val="0"/>
              </a:spcBef>
              <a:spcAft>
                <a:spcPct val="0"/>
              </a:spcAft>
              <a:defRPr/>
            </a:pPr>
            <a:fld id="{78D2D783-9C53-46AD-848B-F9E32A3B3E5D}"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6820C44D-3A03-0C44-A5AF-1219B073C007}" type="datetimeFigureOut">
              <a:rPr lang="en-US" smtClean="0">
                <a:solidFill>
                  <a:prstClr val="black">
                    <a:tint val="75000"/>
                  </a:prstClr>
                </a:solidFill>
              </a:rPr>
              <a:pPr defTabSz="457200"/>
              <a:t>8/4/2010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68082E7-481C-704D-9A8D-3C6D682C5BF9}" type="slidenum">
              <a:rPr lang="en-US" smtClean="0">
                <a:solidFill>
                  <a:prstClr val="black">
                    <a:tint val="75000"/>
                  </a:prstClr>
                </a:solidFill>
              </a:rPr>
              <a:pPr defTabSz="4572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589578-F9E7-48A9-B9CA-653BCDAA00B9}" type="datetimeFigureOut">
              <a:rPr lang="en-US" smtClean="0">
                <a:solidFill>
                  <a:prstClr val="black">
                    <a:tint val="75000"/>
                  </a:prstClr>
                </a:solidFill>
              </a:rPr>
              <a:pPr/>
              <a:t>8/4/2010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D4DEC5-F8F6-4EAE-BA39-6116F8D347A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2" Type="http://schemas.openxmlformats.org/officeDocument/2006/relationships/hyperlink" Target="http://www.oregonclover.org/" TargetMode="Externa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0" y="0"/>
            <a:chExt cx="9144000" cy="6858000"/>
          </a:xfrm>
        </p:grpSpPr>
        <p:pic>
          <p:nvPicPr>
            <p:cNvPr id="17" name="Picture 16" descr="WhiteCloverFlowers[1].jpg"/>
            <p:cNvPicPr>
              <a:picLocks/>
            </p:cNvPicPr>
            <p:nvPr/>
          </p:nvPicPr>
          <p:blipFill>
            <a:blip r:embed="rId3" cstate="print"/>
            <a:stretch>
              <a:fillRect/>
            </a:stretch>
          </p:blipFill>
          <p:spPr>
            <a:xfrm>
              <a:off x="6172200" y="0"/>
              <a:ext cx="2971800" cy="2286000"/>
            </a:xfrm>
            <a:prstGeom prst="rect">
              <a:avLst/>
            </a:prstGeom>
          </p:spPr>
        </p:pic>
        <p:pic>
          <p:nvPicPr>
            <p:cNvPr id="18" name="Picture 17" descr="WhiteCloverLeaf[1].jpg"/>
            <p:cNvPicPr>
              <a:picLocks/>
            </p:cNvPicPr>
            <p:nvPr/>
          </p:nvPicPr>
          <p:blipFill>
            <a:blip r:embed="rId4" cstate="print"/>
            <a:stretch>
              <a:fillRect/>
            </a:stretch>
          </p:blipFill>
          <p:spPr>
            <a:xfrm>
              <a:off x="3048000" y="2286000"/>
              <a:ext cx="2971800" cy="2286000"/>
            </a:xfrm>
            <a:prstGeom prst="rect">
              <a:avLst/>
            </a:prstGeom>
          </p:spPr>
        </p:pic>
        <p:pic>
          <p:nvPicPr>
            <p:cNvPr id="19" name="Picture 18" descr="ArrowleafFlower&amp;Bee(225)[1].jpg"/>
            <p:cNvPicPr>
              <a:picLocks/>
            </p:cNvPicPr>
            <p:nvPr/>
          </p:nvPicPr>
          <p:blipFill>
            <a:blip r:embed="rId5" cstate="print"/>
            <a:stretch>
              <a:fillRect/>
            </a:stretch>
          </p:blipFill>
          <p:spPr>
            <a:xfrm>
              <a:off x="3048000" y="0"/>
              <a:ext cx="2971800" cy="2286000"/>
            </a:xfrm>
            <a:prstGeom prst="rect">
              <a:avLst/>
            </a:prstGeom>
          </p:spPr>
        </p:pic>
        <p:pic>
          <p:nvPicPr>
            <p:cNvPr id="20" name="Picture 19" descr="CrimsonCloverFlowers2(225)[1].jpg"/>
            <p:cNvPicPr>
              <a:picLocks/>
            </p:cNvPicPr>
            <p:nvPr/>
          </p:nvPicPr>
          <p:blipFill>
            <a:blip r:embed="rId6" cstate="print"/>
            <a:stretch>
              <a:fillRect/>
            </a:stretch>
          </p:blipFill>
          <p:spPr>
            <a:xfrm>
              <a:off x="0" y="2286000"/>
              <a:ext cx="2971800" cy="2286000"/>
            </a:xfrm>
            <a:prstGeom prst="rect">
              <a:avLst/>
            </a:prstGeom>
          </p:spPr>
        </p:pic>
        <p:pic>
          <p:nvPicPr>
            <p:cNvPr id="21" name="Picture 20" descr="RedCloverFlower(225).jpg"/>
            <p:cNvPicPr>
              <a:picLocks/>
            </p:cNvPicPr>
            <p:nvPr/>
          </p:nvPicPr>
          <p:blipFill>
            <a:blip r:embed="rId7" cstate="print"/>
            <a:stretch>
              <a:fillRect/>
            </a:stretch>
          </p:blipFill>
          <p:spPr>
            <a:xfrm>
              <a:off x="6172200" y="2286000"/>
              <a:ext cx="2971800" cy="2286000"/>
            </a:xfrm>
            <a:prstGeom prst="rect">
              <a:avLst/>
            </a:prstGeom>
          </p:spPr>
        </p:pic>
        <p:pic>
          <p:nvPicPr>
            <p:cNvPr id="22" name="Picture 21" descr="White%20Clover%20Flower%20(225)[1].jpg"/>
            <p:cNvPicPr>
              <a:picLocks/>
            </p:cNvPicPr>
            <p:nvPr/>
          </p:nvPicPr>
          <p:blipFill>
            <a:blip r:embed="rId8" cstate="print"/>
            <a:stretch>
              <a:fillRect/>
            </a:stretch>
          </p:blipFill>
          <p:spPr>
            <a:xfrm>
              <a:off x="3048000" y="4572000"/>
              <a:ext cx="2971800" cy="2286000"/>
            </a:xfrm>
            <a:prstGeom prst="rect">
              <a:avLst/>
            </a:prstGeom>
          </p:spPr>
        </p:pic>
        <p:pic>
          <p:nvPicPr>
            <p:cNvPr id="23" name="Picture 22" descr="RedCloverFlowers3[1].jpg"/>
            <p:cNvPicPr>
              <a:picLocks/>
            </p:cNvPicPr>
            <p:nvPr/>
          </p:nvPicPr>
          <p:blipFill>
            <a:blip r:embed="rId9" cstate="print"/>
            <a:stretch>
              <a:fillRect/>
            </a:stretch>
          </p:blipFill>
          <p:spPr>
            <a:xfrm>
              <a:off x="0" y="4572000"/>
              <a:ext cx="2971800" cy="2286000"/>
            </a:xfrm>
            <a:prstGeom prst="rect">
              <a:avLst/>
            </a:prstGeom>
          </p:spPr>
        </p:pic>
        <p:pic>
          <p:nvPicPr>
            <p:cNvPr id="24" name="Picture 23" descr="ArrowleafCloverSeedField+Leaf+Flower[1].jpg"/>
            <p:cNvPicPr>
              <a:picLocks/>
            </p:cNvPicPr>
            <p:nvPr/>
          </p:nvPicPr>
          <p:blipFill>
            <a:blip r:embed="rId10" cstate="print"/>
            <a:srcRect r="59332" b="21886"/>
            <a:stretch>
              <a:fillRect/>
            </a:stretch>
          </p:blipFill>
          <p:spPr>
            <a:xfrm>
              <a:off x="0" y="0"/>
              <a:ext cx="2971800" cy="2286000"/>
            </a:xfrm>
            <a:prstGeom prst="rect">
              <a:avLst/>
            </a:prstGeom>
          </p:spPr>
        </p:pic>
        <p:pic>
          <p:nvPicPr>
            <p:cNvPr id="25" name="Picture 24" descr="CrimsonField2[1].jpg"/>
            <p:cNvPicPr>
              <a:picLocks/>
            </p:cNvPicPr>
            <p:nvPr/>
          </p:nvPicPr>
          <p:blipFill>
            <a:blip r:embed="rId11" cstate="print"/>
            <a:stretch>
              <a:fillRect/>
            </a:stretch>
          </p:blipFill>
          <p:spPr>
            <a:xfrm>
              <a:off x="6172200" y="4572000"/>
              <a:ext cx="2971800" cy="2286000"/>
            </a:xfrm>
            <a:prstGeom prst="rect">
              <a:avLst/>
            </a:prstGeom>
          </p:spPr>
        </p:pic>
      </p:grpSp>
      <p:sp>
        <p:nvSpPr>
          <p:cNvPr id="16" name="TextBox 15"/>
          <p:cNvSpPr txBox="1"/>
          <p:nvPr/>
        </p:nvSpPr>
        <p:spPr>
          <a:xfrm>
            <a:off x="381000" y="-76200"/>
            <a:ext cx="8305800" cy="7171194"/>
          </a:xfrm>
          <a:prstGeom prst="rect">
            <a:avLst/>
          </a:prstGeom>
          <a:noFill/>
        </p:spPr>
        <p:txBody>
          <a:bodyPr wrap="square" rtlCol="0">
            <a:spAutoFit/>
          </a:bodyPr>
          <a:lstStyle/>
          <a:p>
            <a:pPr algn="ctr"/>
            <a:r>
              <a:rPr lang="en-US" sz="11500" b="1" dirty="0" smtClean="0">
                <a:solidFill>
                  <a:srgbClr val="FFFF00"/>
                </a:solidFill>
                <a:effectLst>
                  <a:outerShdw blurRad="38100" dist="38100" dir="2700000" algn="tl">
                    <a:srgbClr val="000000">
                      <a:alpha val="43137"/>
                    </a:srgbClr>
                  </a:outerShdw>
                </a:effectLst>
              </a:rPr>
              <a:t>Ten Great Reasons for Growing Clover</a:t>
            </a:r>
            <a:endParaRPr lang="en-US" sz="115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0"/>
            <a:ext cx="9144000" cy="6858000"/>
            <a:chOff x="0" y="0"/>
            <a:chExt cx="9144000" cy="6858000"/>
          </a:xfrm>
        </p:grpSpPr>
        <p:pic>
          <p:nvPicPr>
            <p:cNvPr id="14" name="Picture 13" descr="WhiteCloverFlowers[1].jpg"/>
            <p:cNvPicPr>
              <a:picLocks/>
            </p:cNvPicPr>
            <p:nvPr/>
          </p:nvPicPr>
          <p:blipFill>
            <a:blip r:embed="rId3" cstate="print"/>
            <a:stretch>
              <a:fillRect/>
            </a:stretch>
          </p:blipFill>
          <p:spPr>
            <a:xfrm>
              <a:off x="6172200" y="0"/>
              <a:ext cx="2971800" cy="2286000"/>
            </a:xfrm>
            <a:prstGeom prst="rect">
              <a:avLst/>
            </a:prstGeom>
          </p:spPr>
        </p:pic>
        <p:pic>
          <p:nvPicPr>
            <p:cNvPr id="15" name="Picture 14" descr="WhiteCloverLeaf[1].jpg"/>
            <p:cNvPicPr>
              <a:picLocks/>
            </p:cNvPicPr>
            <p:nvPr/>
          </p:nvPicPr>
          <p:blipFill>
            <a:blip r:embed="rId4" cstate="print"/>
            <a:stretch>
              <a:fillRect/>
            </a:stretch>
          </p:blipFill>
          <p:spPr>
            <a:xfrm>
              <a:off x="3048000" y="2286000"/>
              <a:ext cx="2971800" cy="2286000"/>
            </a:xfrm>
            <a:prstGeom prst="rect">
              <a:avLst/>
            </a:prstGeom>
          </p:spPr>
        </p:pic>
        <p:pic>
          <p:nvPicPr>
            <p:cNvPr id="16" name="Picture 15" descr="ArrowleafFlower&amp;Bee(225)[1].jpg"/>
            <p:cNvPicPr>
              <a:picLocks/>
            </p:cNvPicPr>
            <p:nvPr/>
          </p:nvPicPr>
          <p:blipFill>
            <a:blip r:embed="rId5" cstate="print"/>
            <a:stretch>
              <a:fillRect/>
            </a:stretch>
          </p:blipFill>
          <p:spPr>
            <a:xfrm>
              <a:off x="3048000" y="0"/>
              <a:ext cx="2971800" cy="2286000"/>
            </a:xfrm>
            <a:prstGeom prst="rect">
              <a:avLst/>
            </a:prstGeom>
          </p:spPr>
        </p:pic>
        <p:pic>
          <p:nvPicPr>
            <p:cNvPr id="17" name="Picture 16" descr="CrimsonCloverFlowers2(225)[1].jpg"/>
            <p:cNvPicPr>
              <a:picLocks/>
            </p:cNvPicPr>
            <p:nvPr/>
          </p:nvPicPr>
          <p:blipFill>
            <a:blip r:embed="rId6" cstate="print"/>
            <a:stretch>
              <a:fillRect/>
            </a:stretch>
          </p:blipFill>
          <p:spPr>
            <a:xfrm>
              <a:off x="0" y="2286000"/>
              <a:ext cx="2971800" cy="2286000"/>
            </a:xfrm>
            <a:prstGeom prst="rect">
              <a:avLst/>
            </a:prstGeom>
          </p:spPr>
        </p:pic>
        <p:pic>
          <p:nvPicPr>
            <p:cNvPr id="18" name="Picture 17" descr="RedCloverFlower(225).jpg"/>
            <p:cNvPicPr>
              <a:picLocks/>
            </p:cNvPicPr>
            <p:nvPr/>
          </p:nvPicPr>
          <p:blipFill>
            <a:blip r:embed="rId7" cstate="print"/>
            <a:stretch>
              <a:fillRect/>
            </a:stretch>
          </p:blipFill>
          <p:spPr>
            <a:xfrm>
              <a:off x="6172200" y="2286000"/>
              <a:ext cx="2971800" cy="2286000"/>
            </a:xfrm>
            <a:prstGeom prst="rect">
              <a:avLst/>
            </a:prstGeom>
          </p:spPr>
        </p:pic>
        <p:pic>
          <p:nvPicPr>
            <p:cNvPr id="19" name="Picture 18" descr="White%20Clover%20Flower%20(225)[1].jpg"/>
            <p:cNvPicPr>
              <a:picLocks/>
            </p:cNvPicPr>
            <p:nvPr/>
          </p:nvPicPr>
          <p:blipFill>
            <a:blip r:embed="rId8" cstate="print"/>
            <a:stretch>
              <a:fillRect/>
            </a:stretch>
          </p:blipFill>
          <p:spPr>
            <a:xfrm>
              <a:off x="3048000" y="4572000"/>
              <a:ext cx="2971800" cy="2286000"/>
            </a:xfrm>
            <a:prstGeom prst="rect">
              <a:avLst/>
            </a:prstGeom>
          </p:spPr>
        </p:pic>
        <p:pic>
          <p:nvPicPr>
            <p:cNvPr id="20" name="Picture 19" descr="RedCloverFlowers3[1].jpg"/>
            <p:cNvPicPr>
              <a:picLocks/>
            </p:cNvPicPr>
            <p:nvPr/>
          </p:nvPicPr>
          <p:blipFill>
            <a:blip r:embed="rId9" cstate="print"/>
            <a:stretch>
              <a:fillRect/>
            </a:stretch>
          </p:blipFill>
          <p:spPr>
            <a:xfrm>
              <a:off x="0" y="4572000"/>
              <a:ext cx="2971800" cy="2286000"/>
            </a:xfrm>
            <a:prstGeom prst="rect">
              <a:avLst/>
            </a:prstGeom>
          </p:spPr>
        </p:pic>
        <p:pic>
          <p:nvPicPr>
            <p:cNvPr id="21" name="Picture 20" descr="ArrowleafCloverSeedField+Leaf+Flower[1].jpg"/>
            <p:cNvPicPr>
              <a:picLocks/>
            </p:cNvPicPr>
            <p:nvPr/>
          </p:nvPicPr>
          <p:blipFill>
            <a:blip r:embed="rId10" cstate="print"/>
            <a:srcRect r="59332" b="21886"/>
            <a:stretch>
              <a:fillRect/>
            </a:stretch>
          </p:blipFill>
          <p:spPr>
            <a:xfrm>
              <a:off x="0" y="0"/>
              <a:ext cx="2971800" cy="2286000"/>
            </a:xfrm>
            <a:prstGeom prst="rect">
              <a:avLst/>
            </a:prstGeom>
          </p:spPr>
        </p:pic>
        <p:pic>
          <p:nvPicPr>
            <p:cNvPr id="22" name="Picture 21" descr="CrimsonField2[1].jpg"/>
            <p:cNvPicPr>
              <a:picLocks/>
            </p:cNvPicPr>
            <p:nvPr/>
          </p:nvPicPr>
          <p:blipFill>
            <a:blip r:embed="rId11" cstate="print"/>
            <a:stretch>
              <a:fillRect/>
            </a:stretch>
          </p:blipFill>
          <p:spPr>
            <a:xfrm>
              <a:off x="6172200" y="4572000"/>
              <a:ext cx="2971800" cy="2286000"/>
            </a:xfrm>
            <a:prstGeom prst="rect">
              <a:avLst/>
            </a:prstGeom>
          </p:spPr>
        </p:pic>
      </p:grpSp>
      <p:sp>
        <p:nvSpPr>
          <p:cNvPr id="12" name="TextBox 11"/>
          <p:cNvSpPr txBox="1"/>
          <p:nvPr/>
        </p:nvSpPr>
        <p:spPr>
          <a:xfrm>
            <a:off x="0" y="242292"/>
            <a:ext cx="9144000" cy="6463308"/>
          </a:xfrm>
          <a:prstGeom prst="rect">
            <a:avLst/>
          </a:prstGeom>
          <a:noFill/>
        </p:spPr>
        <p:txBody>
          <a:bodyPr wrap="square" rtlCol="0">
            <a:spAutoFit/>
          </a:bodyPr>
          <a:lstStyle/>
          <a:p>
            <a:pPr algn="ctr"/>
            <a:r>
              <a:rPr lang="en-US" sz="13800" b="1" dirty="0" smtClean="0">
                <a:solidFill>
                  <a:srgbClr val="FFFF00"/>
                </a:solidFill>
                <a:effectLst>
                  <a:outerShdw blurRad="38100" dist="38100" dir="2700000" algn="tl">
                    <a:srgbClr val="000000">
                      <a:alpha val="43137"/>
                    </a:srgbClr>
                  </a:outerShdw>
                </a:effectLst>
              </a:rPr>
              <a:t>Improved Distribution of Growth</a:t>
            </a:r>
            <a:endParaRPr lang="en-US" sz="138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1906" name="Rectangle 2"/>
          <p:cNvSpPr>
            <a:spLocks noChangeArrowheads="1"/>
          </p:cNvSpPr>
          <p:nvPr/>
        </p:nvSpPr>
        <p:spPr bwMode="auto">
          <a:xfrm>
            <a:off x="3962400" y="1600200"/>
            <a:ext cx="1600200" cy="3276600"/>
          </a:xfrm>
          <a:prstGeom prst="rect">
            <a:avLst/>
          </a:prstGeom>
          <a:solidFill>
            <a:srgbClr val="FFCC99"/>
          </a:solidFill>
          <a:ln w="9525">
            <a:noFill/>
            <a:miter lim="800000"/>
            <a:headEnd/>
            <a:tailEnd/>
          </a:ln>
        </p:spPr>
        <p:txBody>
          <a:bodyPr wrap="none" anchor="ctr"/>
          <a:lstStyle/>
          <a:p>
            <a:pPr fontAlgn="base">
              <a:spcBef>
                <a:spcPct val="0"/>
              </a:spcBef>
              <a:spcAft>
                <a:spcPct val="0"/>
              </a:spcAft>
            </a:pPr>
            <a:endParaRPr lang="en-US" sz="1000" smtClean="0">
              <a:solidFill>
                <a:srgbClr val="000000"/>
              </a:solidFill>
              <a:latin typeface="Arial" charset="0"/>
            </a:endParaRPr>
          </a:p>
        </p:txBody>
      </p:sp>
      <p:grpSp>
        <p:nvGrpSpPr>
          <p:cNvPr id="2" name="Group 3"/>
          <p:cNvGrpSpPr>
            <a:grpSpLocks/>
          </p:cNvGrpSpPr>
          <p:nvPr/>
        </p:nvGrpSpPr>
        <p:grpSpPr bwMode="auto">
          <a:xfrm>
            <a:off x="863600" y="0"/>
            <a:ext cx="7747000" cy="6807200"/>
            <a:chOff x="544" y="0"/>
            <a:chExt cx="4880" cy="4288"/>
          </a:xfrm>
        </p:grpSpPr>
        <p:sp>
          <p:nvSpPr>
            <p:cNvPr id="251909" name="Rectangle 4"/>
            <p:cNvSpPr>
              <a:spLocks noChangeArrowheads="1"/>
            </p:cNvSpPr>
            <p:nvPr/>
          </p:nvSpPr>
          <p:spPr bwMode="auto">
            <a:xfrm>
              <a:off x="558" y="0"/>
              <a:ext cx="3157" cy="2586"/>
            </a:xfrm>
            <a:prstGeom prst="rect">
              <a:avLst/>
            </a:prstGeom>
            <a:noFill/>
            <a:ln w="9525">
              <a:noFill/>
              <a:miter lim="800000"/>
              <a:headEnd/>
              <a:tailEnd/>
            </a:ln>
          </p:spPr>
          <p:txBody>
            <a:bodyPr/>
            <a:lstStyle/>
            <a:p>
              <a:pPr fontAlgn="base">
                <a:spcBef>
                  <a:spcPct val="0"/>
                </a:spcBef>
                <a:spcAft>
                  <a:spcPct val="0"/>
                </a:spcAft>
              </a:pPr>
              <a:endParaRPr lang="en-US" sz="1000" smtClean="0">
                <a:solidFill>
                  <a:srgbClr val="000000"/>
                </a:solidFill>
                <a:latin typeface="Arial" charset="0"/>
              </a:endParaRPr>
            </a:p>
          </p:txBody>
        </p:sp>
        <p:sp>
          <p:nvSpPr>
            <p:cNvPr id="251910" name="Rectangle 5"/>
            <p:cNvSpPr>
              <a:spLocks noChangeArrowheads="1"/>
            </p:cNvSpPr>
            <p:nvPr/>
          </p:nvSpPr>
          <p:spPr bwMode="auto">
            <a:xfrm>
              <a:off x="844" y="3071"/>
              <a:ext cx="4340" cy="1"/>
            </a:xfrm>
            <a:prstGeom prst="rect">
              <a:avLst/>
            </a:prstGeom>
            <a:solidFill>
              <a:srgbClr val="808080"/>
            </a:solidFill>
            <a:ln w="9525">
              <a:noFill/>
              <a:miter lim="800000"/>
              <a:headEnd/>
              <a:tailEnd/>
            </a:ln>
          </p:spPr>
          <p:txBody>
            <a:bodyPr/>
            <a:lstStyle/>
            <a:p>
              <a:pPr fontAlgn="base">
                <a:spcBef>
                  <a:spcPct val="0"/>
                </a:spcBef>
                <a:spcAft>
                  <a:spcPct val="0"/>
                </a:spcAft>
              </a:pPr>
              <a:endParaRPr lang="en-US" sz="1000" smtClean="0">
                <a:solidFill>
                  <a:srgbClr val="000000"/>
                </a:solidFill>
                <a:latin typeface="Arial" charset="0"/>
              </a:endParaRPr>
            </a:p>
          </p:txBody>
        </p:sp>
        <p:pic>
          <p:nvPicPr>
            <p:cNvPr id="251911" name="Picture 6" descr="YLDDIST copy trac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55" y="1165"/>
              <a:ext cx="4315" cy="1883"/>
            </a:xfrm>
            <a:prstGeom prst="rect">
              <a:avLst/>
            </a:prstGeom>
            <a:noFill/>
            <a:ln w="9525">
              <a:noFill/>
              <a:miter lim="800000"/>
              <a:headEnd/>
              <a:tailEnd/>
            </a:ln>
          </p:spPr>
        </p:pic>
        <p:sp>
          <p:nvSpPr>
            <p:cNvPr id="251912" name="Text Box 7"/>
            <p:cNvSpPr txBox="1">
              <a:spLocks noChangeArrowheads="1"/>
            </p:cNvSpPr>
            <p:nvPr/>
          </p:nvSpPr>
          <p:spPr bwMode="auto">
            <a:xfrm>
              <a:off x="544" y="629"/>
              <a:ext cx="247" cy="1943"/>
            </a:xfrm>
            <a:prstGeom prst="rect">
              <a:avLst/>
            </a:prstGeom>
            <a:noFill/>
            <a:ln w="9525">
              <a:noFill/>
              <a:miter lim="800000"/>
              <a:headEnd/>
              <a:tailEnd/>
            </a:ln>
          </p:spPr>
          <p:txBody>
            <a:bodyPr wrap="none">
              <a:spAutoFit/>
            </a:bodyPr>
            <a:lstStyle/>
            <a:p>
              <a:pPr algn="ctr" fontAlgn="base">
                <a:lnSpc>
                  <a:spcPct val="140000"/>
                </a:lnSpc>
                <a:spcBef>
                  <a:spcPct val="0"/>
                </a:spcBef>
                <a:spcAft>
                  <a:spcPct val="0"/>
                </a:spcAft>
              </a:pPr>
              <a:r>
                <a:rPr lang="en-US" sz="2800" b="1" smtClean="0">
                  <a:solidFill>
                    <a:srgbClr val="000000"/>
                  </a:solidFill>
                  <a:latin typeface="Arial" charset="0"/>
                </a:rPr>
                <a:t>Y</a:t>
              </a:r>
            </a:p>
            <a:p>
              <a:pPr algn="ctr" fontAlgn="base">
                <a:lnSpc>
                  <a:spcPct val="140000"/>
                </a:lnSpc>
                <a:spcBef>
                  <a:spcPct val="0"/>
                </a:spcBef>
                <a:spcAft>
                  <a:spcPct val="0"/>
                </a:spcAft>
              </a:pPr>
              <a:r>
                <a:rPr lang="en-US" sz="2800" b="1" smtClean="0">
                  <a:solidFill>
                    <a:srgbClr val="000000"/>
                  </a:solidFill>
                  <a:latin typeface="Arial" charset="0"/>
                </a:rPr>
                <a:t>I</a:t>
              </a:r>
            </a:p>
            <a:p>
              <a:pPr algn="ctr" fontAlgn="base">
                <a:lnSpc>
                  <a:spcPct val="140000"/>
                </a:lnSpc>
                <a:spcBef>
                  <a:spcPct val="0"/>
                </a:spcBef>
                <a:spcAft>
                  <a:spcPct val="0"/>
                </a:spcAft>
              </a:pPr>
              <a:r>
                <a:rPr lang="en-US" sz="2800" b="1" smtClean="0">
                  <a:solidFill>
                    <a:srgbClr val="000000"/>
                  </a:solidFill>
                  <a:latin typeface="Arial" charset="0"/>
                </a:rPr>
                <a:t>E</a:t>
              </a:r>
            </a:p>
            <a:p>
              <a:pPr algn="ctr" fontAlgn="base">
                <a:lnSpc>
                  <a:spcPct val="140000"/>
                </a:lnSpc>
                <a:spcBef>
                  <a:spcPct val="0"/>
                </a:spcBef>
                <a:spcAft>
                  <a:spcPct val="0"/>
                </a:spcAft>
              </a:pPr>
              <a:r>
                <a:rPr lang="en-US" sz="2800" b="1" smtClean="0">
                  <a:solidFill>
                    <a:srgbClr val="000000"/>
                  </a:solidFill>
                  <a:latin typeface="Arial" charset="0"/>
                </a:rPr>
                <a:t>L</a:t>
              </a:r>
            </a:p>
            <a:p>
              <a:pPr algn="ctr" fontAlgn="base">
                <a:lnSpc>
                  <a:spcPct val="140000"/>
                </a:lnSpc>
                <a:spcBef>
                  <a:spcPct val="0"/>
                </a:spcBef>
                <a:spcAft>
                  <a:spcPct val="0"/>
                </a:spcAft>
              </a:pPr>
              <a:r>
                <a:rPr lang="en-US" sz="2800" b="1" smtClean="0">
                  <a:solidFill>
                    <a:srgbClr val="000000"/>
                  </a:solidFill>
                  <a:latin typeface="Arial" charset="0"/>
                </a:rPr>
                <a:t>D</a:t>
              </a:r>
            </a:p>
          </p:txBody>
        </p:sp>
        <p:sp>
          <p:nvSpPr>
            <p:cNvPr id="251913" name="Text Box 8"/>
            <p:cNvSpPr txBox="1">
              <a:spLocks noChangeArrowheads="1"/>
            </p:cNvSpPr>
            <p:nvPr/>
          </p:nvSpPr>
          <p:spPr bwMode="auto">
            <a:xfrm>
              <a:off x="2496" y="3312"/>
              <a:ext cx="937" cy="365"/>
            </a:xfrm>
            <a:prstGeom prst="rect">
              <a:avLst/>
            </a:prstGeom>
            <a:noFill/>
            <a:ln w="9525">
              <a:noFill/>
              <a:miter lim="800000"/>
              <a:headEnd/>
              <a:tailEnd/>
            </a:ln>
          </p:spPr>
          <p:txBody>
            <a:bodyPr wrap="none">
              <a:spAutoFit/>
            </a:bodyPr>
            <a:lstStyle/>
            <a:p>
              <a:pPr fontAlgn="base">
                <a:spcBef>
                  <a:spcPct val="0"/>
                </a:spcBef>
                <a:spcAft>
                  <a:spcPct val="0"/>
                </a:spcAft>
              </a:pPr>
              <a:r>
                <a:rPr lang="en-US" sz="3200" b="1" smtClean="0">
                  <a:solidFill>
                    <a:srgbClr val="000000"/>
                  </a:solidFill>
                  <a:latin typeface="Arial" charset="0"/>
                </a:rPr>
                <a:t>MONTH</a:t>
              </a:r>
            </a:p>
          </p:txBody>
        </p:sp>
        <p:sp>
          <p:nvSpPr>
            <p:cNvPr id="251914" name="Text Box 9"/>
            <p:cNvSpPr txBox="1">
              <a:spLocks noChangeArrowheads="1"/>
            </p:cNvSpPr>
            <p:nvPr/>
          </p:nvSpPr>
          <p:spPr bwMode="auto">
            <a:xfrm>
              <a:off x="794" y="3060"/>
              <a:ext cx="492"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b="1" smtClean="0">
                  <a:solidFill>
                    <a:srgbClr val="000000"/>
                  </a:solidFill>
                  <a:latin typeface="Arial" charset="0"/>
                </a:rPr>
                <a:t>MAR</a:t>
              </a:r>
            </a:p>
          </p:txBody>
        </p:sp>
        <p:sp>
          <p:nvSpPr>
            <p:cNvPr id="251915" name="Text Box 10"/>
            <p:cNvSpPr txBox="1">
              <a:spLocks noChangeArrowheads="1"/>
            </p:cNvSpPr>
            <p:nvPr/>
          </p:nvSpPr>
          <p:spPr bwMode="auto">
            <a:xfrm>
              <a:off x="4756" y="3060"/>
              <a:ext cx="444"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b="1" smtClean="0">
                  <a:solidFill>
                    <a:srgbClr val="000000"/>
                  </a:solidFill>
                  <a:latin typeface="Arial" charset="0"/>
                </a:rPr>
                <a:t>FEB</a:t>
              </a:r>
            </a:p>
          </p:txBody>
        </p:sp>
        <p:sp>
          <p:nvSpPr>
            <p:cNvPr id="251916" name="Rectangle 11"/>
            <p:cNvSpPr>
              <a:spLocks noChangeArrowheads="1"/>
            </p:cNvSpPr>
            <p:nvPr/>
          </p:nvSpPr>
          <p:spPr bwMode="auto">
            <a:xfrm>
              <a:off x="830" y="192"/>
              <a:ext cx="4340" cy="2872"/>
            </a:xfrm>
            <a:prstGeom prst="rect">
              <a:avLst/>
            </a:prstGeom>
            <a:noFill/>
            <a:ln w="9525">
              <a:noFill/>
              <a:miter lim="800000"/>
              <a:headEnd/>
              <a:tailEnd/>
            </a:ln>
          </p:spPr>
          <p:txBody>
            <a:bodyPr/>
            <a:lstStyle/>
            <a:p>
              <a:pPr fontAlgn="base">
                <a:spcBef>
                  <a:spcPct val="0"/>
                </a:spcBef>
                <a:spcAft>
                  <a:spcPct val="0"/>
                </a:spcAft>
              </a:pPr>
              <a:endParaRPr lang="en-US" sz="1000" smtClean="0">
                <a:solidFill>
                  <a:srgbClr val="000000"/>
                </a:solidFill>
                <a:latin typeface="Arial" charset="0"/>
              </a:endParaRPr>
            </a:p>
          </p:txBody>
        </p:sp>
        <p:sp>
          <p:nvSpPr>
            <p:cNvPr id="251917" name="Rectangle 12"/>
            <p:cNvSpPr>
              <a:spLocks noChangeArrowheads="1"/>
            </p:cNvSpPr>
            <p:nvPr/>
          </p:nvSpPr>
          <p:spPr bwMode="auto">
            <a:xfrm>
              <a:off x="830" y="3064"/>
              <a:ext cx="4340" cy="1"/>
            </a:xfrm>
            <a:prstGeom prst="rect">
              <a:avLst/>
            </a:prstGeom>
            <a:noFill/>
            <a:ln w="11113">
              <a:solidFill>
                <a:schemeClr val="folHlink"/>
              </a:solidFill>
              <a:miter lim="800000"/>
              <a:headEnd/>
              <a:tailEnd/>
            </a:ln>
          </p:spPr>
          <p:txBody>
            <a:bodyPr/>
            <a:lstStyle/>
            <a:p>
              <a:pPr fontAlgn="base">
                <a:spcBef>
                  <a:spcPct val="0"/>
                </a:spcBef>
                <a:spcAft>
                  <a:spcPct val="0"/>
                </a:spcAft>
              </a:pPr>
              <a:endParaRPr lang="en-US" sz="1000" smtClean="0">
                <a:solidFill>
                  <a:srgbClr val="000000"/>
                </a:solidFill>
                <a:latin typeface="Arial" charset="0"/>
              </a:endParaRPr>
            </a:p>
          </p:txBody>
        </p:sp>
        <p:sp>
          <p:nvSpPr>
            <p:cNvPr id="251918" name="Rectangle 13"/>
            <p:cNvSpPr>
              <a:spLocks noChangeArrowheads="1"/>
            </p:cNvSpPr>
            <p:nvPr/>
          </p:nvSpPr>
          <p:spPr bwMode="auto">
            <a:xfrm>
              <a:off x="830" y="192"/>
              <a:ext cx="2" cy="2872"/>
            </a:xfrm>
            <a:prstGeom prst="rect">
              <a:avLst/>
            </a:prstGeom>
            <a:noFill/>
            <a:ln w="11113">
              <a:solidFill>
                <a:srgbClr val="000000"/>
              </a:solidFill>
              <a:miter lim="800000"/>
              <a:headEnd/>
              <a:tailEnd/>
            </a:ln>
          </p:spPr>
          <p:txBody>
            <a:bodyPr/>
            <a:lstStyle/>
            <a:p>
              <a:pPr fontAlgn="base">
                <a:spcBef>
                  <a:spcPct val="0"/>
                </a:spcBef>
                <a:spcAft>
                  <a:spcPct val="0"/>
                </a:spcAft>
              </a:pPr>
              <a:endParaRPr lang="en-US" sz="1000" smtClean="0">
                <a:solidFill>
                  <a:srgbClr val="000000"/>
                </a:solidFill>
                <a:latin typeface="Arial" charset="0"/>
              </a:endParaRPr>
            </a:p>
          </p:txBody>
        </p:sp>
        <p:sp>
          <p:nvSpPr>
            <p:cNvPr id="290830" name="Rectangle 14"/>
            <p:cNvSpPr>
              <a:spLocks noChangeArrowheads="1"/>
            </p:cNvSpPr>
            <p:nvPr/>
          </p:nvSpPr>
          <p:spPr bwMode="auto">
            <a:xfrm>
              <a:off x="830" y="192"/>
              <a:ext cx="4340" cy="2872"/>
            </a:xfrm>
            <a:prstGeom prst="rect">
              <a:avLst/>
            </a:prstGeom>
            <a:noFill/>
            <a:ln w="11113">
              <a:solidFill>
                <a:schemeClr val="folHlink"/>
              </a:solidFill>
              <a:miter lim="800000"/>
              <a:headEnd/>
              <a:tailEnd/>
            </a:ln>
            <a:effectLst>
              <a:outerShdw dist="35921" dir="2700000" algn="ctr" rotWithShape="0">
                <a:schemeClr val="tx1"/>
              </a:outerShdw>
            </a:effectLst>
          </p:spPr>
          <p:txBody>
            <a:bodyPr/>
            <a:lstStyle/>
            <a:p>
              <a:pPr fontAlgn="base">
                <a:spcBef>
                  <a:spcPct val="0"/>
                </a:spcBef>
                <a:spcAft>
                  <a:spcPct val="0"/>
                </a:spcAft>
                <a:defRPr/>
              </a:pPr>
              <a:endParaRPr lang="en-US" sz="1000">
                <a:solidFill>
                  <a:srgbClr val="000000"/>
                </a:solidFill>
                <a:latin typeface="Arial" pitchFamily="34" charset="0"/>
              </a:endParaRPr>
            </a:p>
          </p:txBody>
        </p:sp>
        <p:sp>
          <p:nvSpPr>
            <p:cNvPr id="251920" name="Text Box 15"/>
            <p:cNvSpPr txBox="1">
              <a:spLocks noChangeArrowheads="1"/>
            </p:cNvSpPr>
            <p:nvPr/>
          </p:nvSpPr>
          <p:spPr bwMode="auto">
            <a:xfrm>
              <a:off x="624" y="3648"/>
              <a:ext cx="4800" cy="640"/>
            </a:xfrm>
            <a:prstGeom prst="rect">
              <a:avLst/>
            </a:prstGeom>
            <a:noFill/>
            <a:ln w="9525">
              <a:noFill/>
              <a:miter lim="800000"/>
              <a:headEnd/>
              <a:tailEnd/>
            </a:ln>
          </p:spPr>
          <p:txBody>
            <a:bodyPr>
              <a:spAutoFit/>
            </a:bodyPr>
            <a:lstStyle/>
            <a:p>
              <a:pPr algn="ctr" fontAlgn="base">
                <a:spcBef>
                  <a:spcPct val="0"/>
                </a:spcBef>
                <a:spcAft>
                  <a:spcPct val="0"/>
                </a:spcAft>
              </a:pPr>
              <a:r>
                <a:rPr lang="en-US" sz="2000" b="1" dirty="0" smtClean="0">
                  <a:solidFill>
                    <a:srgbClr val="000000"/>
                  </a:solidFill>
                  <a:latin typeface="Arial" charset="0"/>
                </a:rPr>
                <a:t>Cool season grasses </a:t>
              </a:r>
              <a:r>
                <a:rPr lang="en-US" sz="2000" b="1" u="sng" dirty="0" smtClean="0">
                  <a:solidFill>
                    <a:srgbClr val="000000"/>
                  </a:solidFill>
                  <a:latin typeface="Arial" charset="0"/>
                </a:rPr>
                <a:t>Do </a:t>
              </a:r>
              <a:r>
                <a:rPr lang="en-US" sz="2000" b="1" u="sng" dirty="0" smtClean="0">
                  <a:solidFill>
                    <a:srgbClr val="000000"/>
                  </a:solidFill>
                  <a:latin typeface="Arial" charset="0"/>
                </a:rPr>
                <a:t>Not</a:t>
              </a:r>
              <a:r>
                <a:rPr lang="en-US" sz="2000" b="1" dirty="0" smtClean="0">
                  <a:solidFill>
                    <a:srgbClr val="000000"/>
                  </a:solidFill>
                  <a:latin typeface="Arial" charset="0"/>
                </a:rPr>
                <a:t> </a:t>
              </a:r>
              <a:r>
                <a:rPr lang="en-US" sz="2000" b="1" dirty="0" smtClean="0">
                  <a:solidFill>
                    <a:srgbClr val="000000"/>
                  </a:solidFill>
                  <a:latin typeface="Arial" charset="0"/>
                </a:rPr>
                <a:t>produce as well during</a:t>
              </a:r>
            </a:p>
            <a:p>
              <a:pPr algn="ctr" fontAlgn="base">
                <a:spcBef>
                  <a:spcPct val="0"/>
                </a:spcBef>
                <a:spcAft>
                  <a:spcPct val="0"/>
                </a:spcAft>
              </a:pPr>
              <a:r>
                <a:rPr lang="en-US" sz="2000" b="1" dirty="0" smtClean="0">
                  <a:solidFill>
                    <a:srgbClr val="000000"/>
                  </a:solidFill>
                  <a:latin typeface="Arial" charset="0"/>
                </a:rPr>
                <a:t>hot, dry months of summer.  Deep-rooted clovers like red clover can improve summer production.</a:t>
              </a:r>
            </a:p>
          </p:txBody>
        </p:sp>
        <p:sp>
          <p:nvSpPr>
            <p:cNvPr id="251921" name="Text Box 16"/>
            <p:cNvSpPr txBox="1">
              <a:spLocks noChangeArrowheads="1"/>
            </p:cNvSpPr>
            <p:nvPr/>
          </p:nvSpPr>
          <p:spPr bwMode="auto">
            <a:xfrm>
              <a:off x="2736" y="3060"/>
              <a:ext cx="483"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b="1" smtClean="0">
                  <a:solidFill>
                    <a:srgbClr val="000000"/>
                  </a:solidFill>
                  <a:latin typeface="Arial" charset="0"/>
                </a:rPr>
                <a:t>AUG</a:t>
              </a:r>
            </a:p>
          </p:txBody>
        </p:sp>
      </p:grpSp>
      <p:sp>
        <p:nvSpPr>
          <p:cNvPr id="251908" name="Text Box 17"/>
          <p:cNvSpPr txBox="1">
            <a:spLocks noChangeArrowheads="1"/>
          </p:cNvSpPr>
          <p:nvPr/>
        </p:nvSpPr>
        <p:spPr bwMode="auto">
          <a:xfrm>
            <a:off x="4078288" y="1868488"/>
            <a:ext cx="1368425" cy="822325"/>
          </a:xfrm>
          <a:prstGeom prst="rect">
            <a:avLst/>
          </a:prstGeom>
          <a:noFill/>
          <a:ln w="9525">
            <a:noFill/>
            <a:miter lim="800000"/>
            <a:headEnd/>
            <a:tailEnd/>
          </a:ln>
        </p:spPr>
        <p:txBody>
          <a:bodyPr wrap="none">
            <a:spAutoFit/>
          </a:bodyPr>
          <a:lstStyle/>
          <a:p>
            <a:pPr algn="ctr" fontAlgn="base">
              <a:spcBef>
                <a:spcPct val="0"/>
              </a:spcBef>
              <a:spcAft>
                <a:spcPct val="0"/>
              </a:spcAft>
            </a:pPr>
            <a:r>
              <a:rPr lang="en-US" sz="2400" b="1" smtClean="0">
                <a:solidFill>
                  <a:srgbClr val="000000"/>
                </a:solidFill>
                <a:latin typeface="Arial" charset="0"/>
              </a:rPr>
              <a:t>SUMMER</a:t>
            </a:r>
          </a:p>
          <a:p>
            <a:pPr algn="ctr" fontAlgn="base">
              <a:spcBef>
                <a:spcPct val="0"/>
              </a:spcBef>
              <a:spcAft>
                <a:spcPct val="0"/>
              </a:spcAft>
            </a:pPr>
            <a:r>
              <a:rPr lang="en-US" sz="2400" b="1" smtClean="0">
                <a:solidFill>
                  <a:srgbClr val="000000"/>
                </a:solidFill>
                <a:latin typeface="Arial" charset="0"/>
              </a:rPr>
              <a:t>SLUMP</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6259" name="Freeform 3"/>
          <p:cNvSpPr>
            <a:spLocks/>
          </p:cNvSpPr>
          <p:nvPr/>
        </p:nvSpPr>
        <p:spPr bwMode="auto">
          <a:xfrm>
            <a:off x="1119188" y="2224088"/>
            <a:ext cx="2971800" cy="2527300"/>
          </a:xfrm>
          <a:custGeom>
            <a:avLst/>
            <a:gdLst/>
            <a:ahLst/>
            <a:cxnLst>
              <a:cxn ang="0">
                <a:pos x="0" y="1304"/>
              </a:cxn>
              <a:cxn ang="0">
                <a:pos x="240" y="1208"/>
              </a:cxn>
              <a:cxn ang="0">
                <a:pos x="432" y="872"/>
              </a:cxn>
              <a:cxn ang="0">
                <a:pos x="528" y="632"/>
              </a:cxn>
              <a:cxn ang="0">
                <a:pos x="720" y="248"/>
              </a:cxn>
              <a:cxn ang="0">
                <a:pos x="816" y="56"/>
              </a:cxn>
              <a:cxn ang="0">
                <a:pos x="1056" y="8"/>
              </a:cxn>
              <a:cxn ang="0">
                <a:pos x="1200" y="8"/>
              </a:cxn>
              <a:cxn ang="0">
                <a:pos x="1296" y="56"/>
              </a:cxn>
              <a:cxn ang="0">
                <a:pos x="1392" y="296"/>
              </a:cxn>
              <a:cxn ang="0">
                <a:pos x="1536" y="776"/>
              </a:cxn>
              <a:cxn ang="0">
                <a:pos x="1872" y="1592"/>
              </a:cxn>
            </a:cxnLst>
            <a:rect l="0" t="0" r="r" b="b"/>
            <a:pathLst>
              <a:path w="1872" h="1592">
                <a:moveTo>
                  <a:pt x="0" y="1304"/>
                </a:moveTo>
                <a:cubicBezTo>
                  <a:pt x="84" y="1292"/>
                  <a:pt x="168" y="1280"/>
                  <a:pt x="240" y="1208"/>
                </a:cubicBezTo>
                <a:cubicBezTo>
                  <a:pt x="312" y="1136"/>
                  <a:pt x="384" y="968"/>
                  <a:pt x="432" y="872"/>
                </a:cubicBezTo>
                <a:cubicBezTo>
                  <a:pt x="480" y="776"/>
                  <a:pt x="480" y="736"/>
                  <a:pt x="528" y="632"/>
                </a:cubicBezTo>
                <a:cubicBezTo>
                  <a:pt x="576" y="528"/>
                  <a:pt x="672" y="344"/>
                  <a:pt x="720" y="248"/>
                </a:cubicBezTo>
                <a:cubicBezTo>
                  <a:pt x="768" y="152"/>
                  <a:pt x="760" y="96"/>
                  <a:pt x="816" y="56"/>
                </a:cubicBezTo>
                <a:cubicBezTo>
                  <a:pt x="872" y="16"/>
                  <a:pt x="992" y="16"/>
                  <a:pt x="1056" y="8"/>
                </a:cubicBezTo>
                <a:cubicBezTo>
                  <a:pt x="1120" y="0"/>
                  <a:pt x="1160" y="0"/>
                  <a:pt x="1200" y="8"/>
                </a:cubicBezTo>
                <a:cubicBezTo>
                  <a:pt x="1240" y="16"/>
                  <a:pt x="1264" y="8"/>
                  <a:pt x="1296" y="56"/>
                </a:cubicBezTo>
                <a:cubicBezTo>
                  <a:pt x="1328" y="104"/>
                  <a:pt x="1352" y="176"/>
                  <a:pt x="1392" y="296"/>
                </a:cubicBezTo>
                <a:cubicBezTo>
                  <a:pt x="1432" y="416"/>
                  <a:pt x="1456" y="560"/>
                  <a:pt x="1536" y="776"/>
                </a:cubicBezTo>
                <a:cubicBezTo>
                  <a:pt x="1616" y="992"/>
                  <a:pt x="1744" y="1292"/>
                  <a:pt x="1872" y="1592"/>
                </a:cubicBezTo>
              </a:path>
            </a:pathLst>
          </a:custGeom>
          <a:noFill/>
          <a:ln w="38100" cmpd="sng">
            <a:solidFill>
              <a:srgbClr val="00FF00"/>
            </a:solidFill>
            <a:round/>
            <a:headEnd/>
            <a:tailEnd/>
          </a:ln>
          <a:effectLst>
            <a:outerShdw dist="35921" dir="2700000" algn="ctr" rotWithShape="0">
              <a:schemeClr val="tx1"/>
            </a:outerShdw>
          </a:effectLst>
        </p:spPr>
        <p:txBody>
          <a:bodyPr/>
          <a:lstStyle/>
          <a:p>
            <a:endParaRPr lang="en-US" smtClean="0">
              <a:solidFill>
                <a:srgbClr val="000000"/>
              </a:solidFill>
              <a:latin typeface="Arial" pitchFamily="34" charset="0"/>
            </a:endParaRPr>
          </a:p>
        </p:txBody>
      </p:sp>
      <p:graphicFrame>
        <p:nvGraphicFramePr>
          <p:cNvPr id="21" name="Object 2"/>
          <p:cNvGraphicFramePr>
            <a:graphicFrameLocks noGrp="1" noChangeAspect="1"/>
          </p:cNvGraphicFramePr>
          <p:nvPr>
            <p:ph type="chart" idx="1"/>
          </p:nvPr>
        </p:nvGraphicFramePr>
        <p:xfrm>
          <a:off x="609600" y="381000"/>
          <a:ext cx="7620000" cy="5362575"/>
        </p:xfrm>
        <a:graphic>
          <a:graphicData uri="http://schemas.openxmlformats.org/drawingml/2006/chart">
            <c:chart xmlns:c="http://schemas.openxmlformats.org/drawingml/2006/chart" xmlns:r="http://schemas.openxmlformats.org/officeDocument/2006/relationships" r:id="rId3"/>
          </a:graphicData>
        </a:graphic>
      </p:graphicFrame>
      <p:sp>
        <p:nvSpPr>
          <p:cNvPr id="96260" name="Freeform 4"/>
          <p:cNvSpPr>
            <a:spLocks/>
          </p:cNvSpPr>
          <p:nvPr/>
        </p:nvSpPr>
        <p:spPr bwMode="auto">
          <a:xfrm>
            <a:off x="6834188" y="4294188"/>
            <a:ext cx="1143000" cy="457200"/>
          </a:xfrm>
          <a:custGeom>
            <a:avLst/>
            <a:gdLst/>
            <a:ahLst/>
            <a:cxnLst>
              <a:cxn ang="0">
                <a:pos x="0" y="288"/>
              </a:cxn>
              <a:cxn ang="0">
                <a:pos x="288" y="144"/>
              </a:cxn>
              <a:cxn ang="0">
                <a:pos x="624" y="48"/>
              </a:cxn>
              <a:cxn ang="0">
                <a:pos x="720" y="0"/>
              </a:cxn>
            </a:cxnLst>
            <a:rect l="0" t="0" r="r" b="b"/>
            <a:pathLst>
              <a:path w="720" h="288">
                <a:moveTo>
                  <a:pt x="0" y="288"/>
                </a:moveTo>
                <a:cubicBezTo>
                  <a:pt x="92" y="236"/>
                  <a:pt x="184" y="184"/>
                  <a:pt x="288" y="144"/>
                </a:cubicBezTo>
                <a:cubicBezTo>
                  <a:pt x="392" y="104"/>
                  <a:pt x="552" y="72"/>
                  <a:pt x="624" y="48"/>
                </a:cubicBezTo>
                <a:cubicBezTo>
                  <a:pt x="696" y="24"/>
                  <a:pt x="704" y="8"/>
                  <a:pt x="720" y="0"/>
                </a:cubicBezTo>
              </a:path>
            </a:pathLst>
          </a:custGeom>
          <a:noFill/>
          <a:ln w="38100" cmpd="sng">
            <a:solidFill>
              <a:srgbClr val="00FF00"/>
            </a:solidFill>
            <a:round/>
            <a:headEnd/>
            <a:tailEnd/>
          </a:ln>
          <a:effectLst>
            <a:outerShdw dist="35921" dir="2700000" algn="ctr" rotWithShape="0">
              <a:schemeClr val="tx1"/>
            </a:outerShdw>
          </a:effectLst>
        </p:spPr>
        <p:txBody>
          <a:bodyPr/>
          <a:lstStyle/>
          <a:p>
            <a:endParaRPr lang="en-US" smtClean="0">
              <a:solidFill>
                <a:srgbClr val="000000"/>
              </a:solidFill>
              <a:latin typeface="Arial" pitchFamily="34" charset="0"/>
            </a:endParaRPr>
          </a:p>
        </p:txBody>
      </p:sp>
      <p:sp>
        <p:nvSpPr>
          <p:cNvPr id="96262" name="Freeform 6"/>
          <p:cNvSpPr>
            <a:spLocks/>
          </p:cNvSpPr>
          <p:nvPr/>
        </p:nvSpPr>
        <p:spPr bwMode="auto">
          <a:xfrm>
            <a:off x="2566988" y="2058988"/>
            <a:ext cx="4267200" cy="2692400"/>
          </a:xfrm>
          <a:custGeom>
            <a:avLst/>
            <a:gdLst/>
            <a:ahLst/>
            <a:cxnLst>
              <a:cxn ang="0">
                <a:pos x="0" y="1696"/>
              </a:cxn>
              <a:cxn ang="0">
                <a:pos x="384" y="1504"/>
              </a:cxn>
              <a:cxn ang="0">
                <a:pos x="672" y="1120"/>
              </a:cxn>
              <a:cxn ang="0">
                <a:pos x="1008" y="400"/>
              </a:cxn>
              <a:cxn ang="0">
                <a:pos x="1152" y="112"/>
              </a:cxn>
              <a:cxn ang="0">
                <a:pos x="1344" y="16"/>
              </a:cxn>
              <a:cxn ang="0">
                <a:pos x="1584" y="16"/>
              </a:cxn>
              <a:cxn ang="0">
                <a:pos x="1728" y="64"/>
              </a:cxn>
              <a:cxn ang="0">
                <a:pos x="1872" y="208"/>
              </a:cxn>
              <a:cxn ang="0">
                <a:pos x="2016" y="640"/>
              </a:cxn>
              <a:cxn ang="0">
                <a:pos x="2256" y="1408"/>
              </a:cxn>
              <a:cxn ang="0">
                <a:pos x="2688" y="1696"/>
              </a:cxn>
            </a:cxnLst>
            <a:rect l="0" t="0" r="r" b="b"/>
            <a:pathLst>
              <a:path w="2688" h="1696">
                <a:moveTo>
                  <a:pt x="0" y="1696"/>
                </a:moveTo>
                <a:cubicBezTo>
                  <a:pt x="136" y="1648"/>
                  <a:pt x="272" y="1600"/>
                  <a:pt x="384" y="1504"/>
                </a:cubicBezTo>
                <a:cubicBezTo>
                  <a:pt x="496" y="1408"/>
                  <a:pt x="568" y="1304"/>
                  <a:pt x="672" y="1120"/>
                </a:cubicBezTo>
                <a:cubicBezTo>
                  <a:pt x="776" y="936"/>
                  <a:pt x="928" y="568"/>
                  <a:pt x="1008" y="400"/>
                </a:cubicBezTo>
                <a:cubicBezTo>
                  <a:pt x="1088" y="232"/>
                  <a:pt x="1096" y="176"/>
                  <a:pt x="1152" y="112"/>
                </a:cubicBezTo>
                <a:cubicBezTo>
                  <a:pt x="1208" y="48"/>
                  <a:pt x="1272" y="32"/>
                  <a:pt x="1344" y="16"/>
                </a:cubicBezTo>
                <a:cubicBezTo>
                  <a:pt x="1416" y="0"/>
                  <a:pt x="1520" y="8"/>
                  <a:pt x="1584" y="16"/>
                </a:cubicBezTo>
                <a:cubicBezTo>
                  <a:pt x="1648" y="24"/>
                  <a:pt x="1680" y="32"/>
                  <a:pt x="1728" y="64"/>
                </a:cubicBezTo>
                <a:cubicBezTo>
                  <a:pt x="1776" y="96"/>
                  <a:pt x="1824" y="112"/>
                  <a:pt x="1872" y="208"/>
                </a:cubicBezTo>
                <a:cubicBezTo>
                  <a:pt x="1920" y="304"/>
                  <a:pt x="1952" y="440"/>
                  <a:pt x="2016" y="640"/>
                </a:cubicBezTo>
                <a:cubicBezTo>
                  <a:pt x="2080" y="840"/>
                  <a:pt x="2144" y="1232"/>
                  <a:pt x="2256" y="1408"/>
                </a:cubicBezTo>
                <a:cubicBezTo>
                  <a:pt x="2368" y="1584"/>
                  <a:pt x="2528" y="1640"/>
                  <a:pt x="2688" y="1696"/>
                </a:cubicBezTo>
              </a:path>
            </a:pathLst>
          </a:custGeom>
          <a:noFill/>
          <a:ln w="38100" cmpd="sng">
            <a:solidFill>
              <a:schemeClr val="tx1">
                <a:lumMod val="65000"/>
                <a:lumOff val="35000"/>
              </a:schemeClr>
            </a:solidFill>
            <a:round/>
            <a:headEnd/>
            <a:tailEnd/>
          </a:ln>
          <a:effectLst>
            <a:outerShdw dist="35921" dir="2700000" algn="ctr" rotWithShape="0">
              <a:schemeClr val="tx1"/>
            </a:outerShdw>
          </a:effectLst>
        </p:spPr>
        <p:txBody>
          <a:bodyPr/>
          <a:lstStyle/>
          <a:p>
            <a:endParaRPr lang="en-US" smtClean="0">
              <a:solidFill>
                <a:srgbClr val="000000"/>
              </a:solidFill>
              <a:latin typeface="Arial" pitchFamily="34" charset="0"/>
            </a:endParaRPr>
          </a:p>
        </p:txBody>
      </p:sp>
      <p:sp>
        <p:nvSpPr>
          <p:cNvPr id="96268" name="Line 12"/>
          <p:cNvSpPr>
            <a:spLocks noChangeShapeType="1"/>
          </p:cNvSpPr>
          <p:nvPr/>
        </p:nvSpPr>
        <p:spPr bwMode="auto">
          <a:xfrm>
            <a:off x="1423988" y="2058988"/>
            <a:ext cx="557212" cy="684212"/>
          </a:xfrm>
          <a:prstGeom prst="line">
            <a:avLst/>
          </a:prstGeom>
          <a:noFill/>
          <a:ln w="38100">
            <a:solidFill>
              <a:srgbClr val="3366FF"/>
            </a:solidFill>
            <a:round/>
            <a:headEnd/>
            <a:tailEnd type="stealth" w="med" len="med"/>
          </a:ln>
          <a:effectLst>
            <a:outerShdw dist="35921" dir="2700000" algn="ctr" rotWithShape="0">
              <a:schemeClr val="tx1"/>
            </a:outerShdw>
          </a:effectLst>
        </p:spPr>
        <p:txBody>
          <a:bodyPr/>
          <a:lstStyle/>
          <a:p>
            <a:endParaRPr lang="en-US" smtClean="0">
              <a:solidFill>
                <a:srgbClr val="000000"/>
              </a:solidFill>
              <a:latin typeface="Arial" pitchFamily="34" charset="0"/>
            </a:endParaRPr>
          </a:p>
        </p:txBody>
      </p:sp>
      <p:sp>
        <p:nvSpPr>
          <p:cNvPr id="96269" name="Line 13"/>
          <p:cNvSpPr>
            <a:spLocks noChangeShapeType="1"/>
          </p:cNvSpPr>
          <p:nvPr/>
        </p:nvSpPr>
        <p:spPr bwMode="auto">
          <a:xfrm flipH="1">
            <a:off x="5691188" y="2058988"/>
            <a:ext cx="304800" cy="381000"/>
          </a:xfrm>
          <a:prstGeom prst="line">
            <a:avLst/>
          </a:prstGeom>
          <a:noFill/>
          <a:ln w="38100">
            <a:solidFill>
              <a:schemeClr val="bg2"/>
            </a:solidFill>
            <a:round/>
            <a:headEnd/>
            <a:tailEnd type="stealth" w="med" len="med"/>
          </a:ln>
          <a:effectLst>
            <a:outerShdw dist="35921" dir="2700000" algn="ctr" rotWithShape="0">
              <a:schemeClr val="tx1"/>
            </a:outerShdw>
          </a:effectLst>
        </p:spPr>
        <p:txBody>
          <a:bodyPr/>
          <a:lstStyle/>
          <a:p>
            <a:endParaRPr lang="en-US" smtClean="0">
              <a:ln>
                <a:solidFill>
                  <a:srgbClr val="990033"/>
                </a:solidFill>
              </a:ln>
              <a:solidFill>
                <a:srgbClr val="000000"/>
              </a:solidFill>
              <a:latin typeface="Arial" pitchFamily="34" charset="0"/>
            </a:endParaRPr>
          </a:p>
        </p:txBody>
      </p:sp>
      <p:sp>
        <p:nvSpPr>
          <p:cNvPr id="96270" name="Line 14"/>
          <p:cNvSpPr>
            <a:spLocks noChangeShapeType="1"/>
          </p:cNvSpPr>
          <p:nvPr/>
        </p:nvSpPr>
        <p:spPr bwMode="auto">
          <a:xfrm>
            <a:off x="7391400" y="3582988"/>
            <a:ext cx="457200" cy="608012"/>
          </a:xfrm>
          <a:prstGeom prst="line">
            <a:avLst/>
          </a:prstGeom>
          <a:noFill/>
          <a:ln w="38100">
            <a:solidFill>
              <a:srgbClr val="0066FF"/>
            </a:solidFill>
            <a:round/>
            <a:headEnd/>
            <a:tailEnd type="stealth" w="med" len="med"/>
          </a:ln>
          <a:effectLst>
            <a:outerShdw dist="35921" dir="2700000" algn="ctr" rotWithShape="0">
              <a:schemeClr val="tx1"/>
            </a:outerShdw>
          </a:effectLst>
        </p:spPr>
        <p:txBody>
          <a:bodyPr/>
          <a:lstStyle/>
          <a:p>
            <a:endParaRPr lang="en-US" smtClean="0">
              <a:solidFill>
                <a:srgbClr val="000000"/>
              </a:solidFill>
              <a:latin typeface="Arial" pitchFamily="34" charset="0"/>
            </a:endParaRPr>
          </a:p>
        </p:txBody>
      </p:sp>
      <p:sp>
        <p:nvSpPr>
          <p:cNvPr id="22" name="TextBox 21"/>
          <p:cNvSpPr txBox="1"/>
          <p:nvPr/>
        </p:nvSpPr>
        <p:spPr>
          <a:xfrm>
            <a:off x="1212185" y="1085671"/>
            <a:ext cx="2903359" cy="1200329"/>
          </a:xfrm>
          <a:prstGeom prst="rect">
            <a:avLst/>
          </a:prstGeom>
          <a:noFill/>
        </p:spPr>
        <p:txBody>
          <a:bodyPr wrap="none" rtlCol="0">
            <a:spAutoFit/>
          </a:bodyPr>
          <a:lstStyle/>
          <a:p>
            <a:r>
              <a:rPr lang="en-US" b="1" dirty="0" smtClean="0">
                <a:solidFill>
                  <a:srgbClr val="3366FF"/>
                </a:solidFill>
                <a:latin typeface="Arial" pitchFamily="34" charset="0"/>
                <a:cs typeface="Arial" pitchFamily="34" charset="0"/>
              </a:rPr>
              <a:t>Winter annuals</a:t>
            </a:r>
          </a:p>
          <a:p>
            <a:r>
              <a:rPr lang="en-US" b="1" dirty="0" smtClean="0">
                <a:solidFill>
                  <a:srgbClr val="3366FF"/>
                </a:solidFill>
                <a:latin typeface="Arial" pitchFamily="34" charset="0"/>
                <a:cs typeface="Arial" pitchFamily="34" charset="0"/>
              </a:rPr>
              <a:t>(small grain/annual</a:t>
            </a:r>
          </a:p>
          <a:p>
            <a:r>
              <a:rPr lang="en-US" b="1" dirty="0" smtClean="0">
                <a:solidFill>
                  <a:srgbClr val="3366FF"/>
                </a:solidFill>
                <a:latin typeface="Arial" pitchFamily="34" charset="0"/>
                <a:cs typeface="Arial" pitchFamily="34" charset="0"/>
              </a:rPr>
              <a:t>ryegrass/annual clovers)</a:t>
            </a:r>
          </a:p>
          <a:p>
            <a:endParaRPr lang="en-US" b="1" dirty="0">
              <a:solidFill>
                <a:srgbClr val="3366FF"/>
              </a:solidFill>
              <a:latin typeface="Arial" pitchFamily="34" charset="0"/>
              <a:cs typeface="Arial" pitchFamily="34" charset="0"/>
            </a:endParaRPr>
          </a:p>
        </p:txBody>
      </p:sp>
      <p:sp>
        <p:nvSpPr>
          <p:cNvPr id="23" name="TextBox 22"/>
          <p:cNvSpPr txBox="1"/>
          <p:nvPr/>
        </p:nvSpPr>
        <p:spPr>
          <a:xfrm>
            <a:off x="6019800" y="1591270"/>
            <a:ext cx="2802370" cy="1200329"/>
          </a:xfrm>
          <a:prstGeom prst="rect">
            <a:avLst/>
          </a:prstGeom>
          <a:noFill/>
        </p:spPr>
        <p:txBody>
          <a:bodyPr wrap="none" rtlCol="0">
            <a:spAutoFit/>
          </a:bodyPr>
          <a:lstStyle/>
          <a:p>
            <a:r>
              <a:rPr lang="en-US" sz="2400" b="1" dirty="0" smtClean="0">
                <a:latin typeface="Arial" pitchFamily="34" charset="0"/>
                <a:cs typeface="Arial" pitchFamily="34" charset="0"/>
              </a:rPr>
              <a:t>Warm-season</a:t>
            </a:r>
          </a:p>
          <a:p>
            <a:r>
              <a:rPr lang="en-US" sz="2400" b="1" dirty="0" smtClean="0">
                <a:latin typeface="Arial" pitchFamily="34" charset="0"/>
                <a:cs typeface="Arial" pitchFamily="34" charset="0"/>
              </a:rPr>
              <a:t>perennial grasses</a:t>
            </a:r>
          </a:p>
          <a:p>
            <a:endParaRPr lang="en-US" sz="2400" b="1" dirty="0">
              <a:latin typeface="Arial" pitchFamily="34" charset="0"/>
              <a:cs typeface="Arial" pitchFamily="34" charset="0"/>
            </a:endParaRPr>
          </a:p>
        </p:txBody>
      </p:sp>
      <p:sp>
        <p:nvSpPr>
          <p:cNvPr id="24" name="TextBox 23"/>
          <p:cNvSpPr txBox="1"/>
          <p:nvPr/>
        </p:nvSpPr>
        <p:spPr>
          <a:xfrm>
            <a:off x="6165185" y="2685871"/>
            <a:ext cx="2903359" cy="1200329"/>
          </a:xfrm>
          <a:prstGeom prst="rect">
            <a:avLst/>
          </a:prstGeom>
          <a:noFill/>
        </p:spPr>
        <p:txBody>
          <a:bodyPr wrap="none" rtlCol="0">
            <a:spAutoFit/>
          </a:bodyPr>
          <a:lstStyle/>
          <a:p>
            <a:r>
              <a:rPr lang="en-US" b="1" dirty="0" smtClean="0">
                <a:solidFill>
                  <a:srgbClr val="3366FF"/>
                </a:solidFill>
                <a:latin typeface="Arial" pitchFamily="34" charset="0"/>
                <a:cs typeface="Arial" pitchFamily="34" charset="0"/>
              </a:rPr>
              <a:t>Winter annuals</a:t>
            </a:r>
          </a:p>
          <a:p>
            <a:r>
              <a:rPr lang="en-US" b="1" dirty="0" smtClean="0">
                <a:solidFill>
                  <a:srgbClr val="3366FF"/>
                </a:solidFill>
                <a:latin typeface="Arial" pitchFamily="34" charset="0"/>
                <a:cs typeface="Arial" pitchFamily="34" charset="0"/>
              </a:rPr>
              <a:t>(small grain/annual</a:t>
            </a:r>
          </a:p>
          <a:p>
            <a:r>
              <a:rPr lang="en-US" b="1" dirty="0" smtClean="0">
                <a:solidFill>
                  <a:srgbClr val="3366FF"/>
                </a:solidFill>
                <a:latin typeface="Arial" pitchFamily="34" charset="0"/>
                <a:cs typeface="Arial" pitchFamily="34" charset="0"/>
              </a:rPr>
              <a:t>ryegrass/annual clovers)</a:t>
            </a:r>
          </a:p>
          <a:p>
            <a:endParaRPr lang="en-US" b="1" dirty="0">
              <a:solidFill>
                <a:srgbClr val="3366FF"/>
              </a:solidFill>
              <a:latin typeface="Arial" pitchFamily="34" charset="0"/>
              <a:cs typeface="Arial" pitchFamily="34" charset="0"/>
            </a:endParaRPr>
          </a:p>
        </p:txBody>
      </p:sp>
      <p:sp>
        <p:nvSpPr>
          <p:cNvPr id="25" name="TextBox 24"/>
          <p:cNvSpPr txBox="1"/>
          <p:nvPr/>
        </p:nvSpPr>
        <p:spPr>
          <a:xfrm rot="16200000">
            <a:off x="-667842" y="2432110"/>
            <a:ext cx="3099951" cy="369332"/>
          </a:xfrm>
          <a:prstGeom prst="rect">
            <a:avLst/>
          </a:prstGeom>
          <a:noFill/>
        </p:spPr>
        <p:txBody>
          <a:bodyPr wrap="none" rtlCol="0">
            <a:spAutoFit/>
          </a:bodyPr>
          <a:lstStyle/>
          <a:p>
            <a:r>
              <a:rPr lang="en-US" b="1" dirty="0" smtClean="0">
                <a:latin typeface="Arial" pitchFamily="34" charset="0"/>
                <a:cs typeface="Arial" pitchFamily="34" charset="0"/>
              </a:rPr>
              <a:t>RELATIVE GROWTH RATE</a:t>
            </a:r>
            <a:endParaRPr lang="en-US" b="1" dirty="0">
              <a:latin typeface="Arial" pitchFamily="34" charset="0"/>
              <a:cs typeface="Arial" pitchFamily="34" charset="0"/>
            </a:endParaRPr>
          </a:p>
        </p:txBody>
      </p:sp>
      <p:sp>
        <p:nvSpPr>
          <p:cNvPr id="26" name="TextBox 25"/>
          <p:cNvSpPr txBox="1"/>
          <p:nvPr/>
        </p:nvSpPr>
        <p:spPr>
          <a:xfrm>
            <a:off x="754558" y="5791200"/>
            <a:ext cx="7879080" cy="369332"/>
          </a:xfrm>
          <a:prstGeom prst="rect">
            <a:avLst/>
          </a:prstGeom>
          <a:noFill/>
        </p:spPr>
        <p:txBody>
          <a:bodyPr wrap="none" rtlCol="0">
            <a:spAutoFit/>
          </a:bodyPr>
          <a:lstStyle/>
          <a:p>
            <a:pPr algn="ctr"/>
            <a:r>
              <a:rPr lang="en-US" b="1" dirty="0" smtClean="0">
                <a:latin typeface="Arial" pitchFamily="34" charset="0"/>
                <a:cs typeface="Arial" pitchFamily="34" charset="0"/>
              </a:rPr>
              <a:t>Growth curves for warm season perennial grasses and winter annuals.</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0"/>
            <a:ext cx="9144000" cy="6858000"/>
            <a:chOff x="0" y="0"/>
            <a:chExt cx="9144000" cy="6858000"/>
          </a:xfrm>
        </p:grpSpPr>
        <p:pic>
          <p:nvPicPr>
            <p:cNvPr id="14" name="Picture 13" descr="WhiteCloverFlowers[1].jpg"/>
            <p:cNvPicPr>
              <a:picLocks/>
            </p:cNvPicPr>
            <p:nvPr/>
          </p:nvPicPr>
          <p:blipFill>
            <a:blip r:embed="rId3" cstate="print"/>
            <a:stretch>
              <a:fillRect/>
            </a:stretch>
          </p:blipFill>
          <p:spPr>
            <a:xfrm>
              <a:off x="6172200" y="0"/>
              <a:ext cx="2971800" cy="2286000"/>
            </a:xfrm>
            <a:prstGeom prst="rect">
              <a:avLst/>
            </a:prstGeom>
          </p:spPr>
        </p:pic>
        <p:pic>
          <p:nvPicPr>
            <p:cNvPr id="15" name="Picture 14" descr="WhiteCloverLeaf[1].jpg"/>
            <p:cNvPicPr>
              <a:picLocks/>
            </p:cNvPicPr>
            <p:nvPr/>
          </p:nvPicPr>
          <p:blipFill>
            <a:blip r:embed="rId4" cstate="print"/>
            <a:stretch>
              <a:fillRect/>
            </a:stretch>
          </p:blipFill>
          <p:spPr>
            <a:xfrm>
              <a:off x="3048000" y="2286000"/>
              <a:ext cx="2971800" cy="2286000"/>
            </a:xfrm>
            <a:prstGeom prst="rect">
              <a:avLst/>
            </a:prstGeom>
          </p:spPr>
        </p:pic>
        <p:pic>
          <p:nvPicPr>
            <p:cNvPr id="16" name="Picture 15" descr="ArrowleafFlower&amp;Bee(225)[1].jpg"/>
            <p:cNvPicPr>
              <a:picLocks/>
            </p:cNvPicPr>
            <p:nvPr/>
          </p:nvPicPr>
          <p:blipFill>
            <a:blip r:embed="rId5" cstate="print"/>
            <a:stretch>
              <a:fillRect/>
            </a:stretch>
          </p:blipFill>
          <p:spPr>
            <a:xfrm>
              <a:off x="3048000" y="0"/>
              <a:ext cx="2971800" cy="2286000"/>
            </a:xfrm>
            <a:prstGeom prst="rect">
              <a:avLst/>
            </a:prstGeom>
          </p:spPr>
        </p:pic>
        <p:pic>
          <p:nvPicPr>
            <p:cNvPr id="17" name="Picture 16" descr="CrimsonCloverFlowers2(225)[1].jpg"/>
            <p:cNvPicPr>
              <a:picLocks/>
            </p:cNvPicPr>
            <p:nvPr/>
          </p:nvPicPr>
          <p:blipFill>
            <a:blip r:embed="rId6" cstate="print"/>
            <a:stretch>
              <a:fillRect/>
            </a:stretch>
          </p:blipFill>
          <p:spPr>
            <a:xfrm>
              <a:off x="0" y="2286000"/>
              <a:ext cx="2971800" cy="2286000"/>
            </a:xfrm>
            <a:prstGeom prst="rect">
              <a:avLst/>
            </a:prstGeom>
          </p:spPr>
        </p:pic>
        <p:pic>
          <p:nvPicPr>
            <p:cNvPr id="18" name="Picture 17" descr="RedCloverFlower(225).jpg"/>
            <p:cNvPicPr>
              <a:picLocks/>
            </p:cNvPicPr>
            <p:nvPr/>
          </p:nvPicPr>
          <p:blipFill>
            <a:blip r:embed="rId7" cstate="print"/>
            <a:stretch>
              <a:fillRect/>
            </a:stretch>
          </p:blipFill>
          <p:spPr>
            <a:xfrm>
              <a:off x="6172200" y="2286000"/>
              <a:ext cx="2971800" cy="2286000"/>
            </a:xfrm>
            <a:prstGeom prst="rect">
              <a:avLst/>
            </a:prstGeom>
          </p:spPr>
        </p:pic>
        <p:pic>
          <p:nvPicPr>
            <p:cNvPr id="19" name="Picture 18" descr="White%20Clover%20Flower%20(225)[1].jpg"/>
            <p:cNvPicPr>
              <a:picLocks/>
            </p:cNvPicPr>
            <p:nvPr/>
          </p:nvPicPr>
          <p:blipFill>
            <a:blip r:embed="rId8" cstate="print"/>
            <a:stretch>
              <a:fillRect/>
            </a:stretch>
          </p:blipFill>
          <p:spPr>
            <a:xfrm>
              <a:off x="3048000" y="4572000"/>
              <a:ext cx="2971800" cy="2286000"/>
            </a:xfrm>
            <a:prstGeom prst="rect">
              <a:avLst/>
            </a:prstGeom>
          </p:spPr>
        </p:pic>
        <p:pic>
          <p:nvPicPr>
            <p:cNvPr id="20" name="Picture 19" descr="RedCloverFlowers3[1].jpg"/>
            <p:cNvPicPr>
              <a:picLocks/>
            </p:cNvPicPr>
            <p:nvPr/>
          </p:nvPicPr>
          <p:blipFill>
            <a:blip r:embed="rId9" cstate="print"/>
            <a:stretch>
              <a:fillRect/>
            </a:stretch>
          </p:blipFill>
          <p:spPr>
            <a:xfrm>
              <a:off x="0" y="4572000"/>
              <a:ext cx="2971800" cy="2286000"/>
            </a:xfrm>
            <a:prstGeom prst="rect">
              <a:avLst/>
            </a:prstGeom>
          </p:spPr>
        </p:pic>
        <p:pic>
          <p:nvPicPr>
            <p:cNvPr id="21" name="Picture 20" descr="ArrowleafCloverSeedField+Leaf+Flower[1].jpg"/>
            <p:cNvPicPr>
              <a:picLocks/>
            </p:cNvPicPr>
            <p:nvPr/>
          </p:nvPicPr>
          <p:blipFill>
            <a:blip r:embed="rId10" cstate="print"/>
            <a:srcRect r="59332" b="21886"/>
            <a:stretch>
              <a:fillRect/>
            </a:stretch>
          </p:blipFill>
          <p:spPr>
            <a:xfrm>
              <a:off x="0" y="0"/>
              <a:ext cx="2971800" cy="2286000"/>
            </a:xfrm>
            <a:prstGeom prst="rect">
              <a:avLst/>
            </a:prstGeom>
          </p:spPr>
        </p:pic>
        <p:pic>
          <p:nvPicPr>
            <p:cNvPr id="22" name="Picture 21" descr="CrimsonField2[1].jpg"/>
            <p:cNvPicPr>
              <a:picLocks/>
            </p:cNvPicPr>
            <p:nvPr/>
          </p:nvPicPr>
          <p:blipFill>
            <a:blip r:embed="rId11" cstate="print"/>
            <a:stretch>
              <a:fillRect/>
            </a:stretch>
          </p:blipFill>
          <p:spPr>
            <a:xfrm>
              <a:off x="6172200" y="4572000"/>
              <a:ext cx="2971800" cy="2286000"/>
            </a:xfrm>
            <a:prstGeom prst="rect">
              <a:avLst/>
            </a:prstGeom>
          </p:spPr>
        </p:pic>
      </p:grpSp>
      <p:sp>
        <p:nvSpPr>
          <p:cNvPr id="12" name="TextBox 11"/>
          <p:cNvSpPr txBox="1"/>
          <p:nvPr/>
        </p:nvSpPr>
        <p:spPr>
          <a:xfrm>
            <a:off x="152400" y="-62508"/>
            <a:ext cx="8991600" cy="6463308"/>
          </a:xfrm>
          <a:prstGeom prst="rect">
            <a:avLst/>
          </a:prstGeom>
          <a:noFill/>
        </p:spPr>
        <p:txBody>
          <a:bodyPr wrap="square" rtlCol="0">
            <a:spAutoFit/>
          </a:bodyPr>
          <a:lstStyle/>
          <a:p>
            <a:pPr algn="ctr"/>
            <a:r>
              <a:rPr lang="en-US" sz="13800" b="1" dirty="0" smtClean="0">
                <a:solidFill>
                  <a:srgbClr val="FFFF00"/>
                </a:solidFill>
                <a:effectLst>
                  <a:outerShdw blurRad="38100" dist="38100" dir="2700000" algn="tl">
                    <a:srgbClr val="000000">
                      <a:alpha val="43137"/>
                    </a:srgbClr>
                  </a:outerShdw>
                </a:effectLst>
              </a:rPr>
              <a:t>Increased Forage Yield</a:t>
            </a:r>
            <a:endParaRPr lang="en-US" sz="138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381001"/>
          <a:ext cx="8686800" cy="5749784"/>
        </p:xfrm>
        <a:graphic>
          <a:graphicData uri="http://schemas.openxmlformats.org/drawingml/2006/table">
            <a:tbl>
              <a:tblPr firstRow="1" bandRow="1">
                <a:tableStyleId>{5C22544A-7EE6-4342-B048-85BDC9FD1C3A}</a:tableStyleId>
              </a:tblPr>
              <a:tblGrid>
                <a:gridCol w="4343400"/>
                <a:gridCol w="4343400"/>
              </a:tblGrid>
              <a:tr h="1074103">
                <a:tc gridSpan="2">
                  <a:txBody>
                    <a:bodyPr/>
                    <a:lstStyle/>
                    <a:p>
                      <a:pPr algn="ctr"/>
                      <a:r>
                        <a:rPr lang="en-US" sz="5400"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Renovation of Tall Fescue</a:t>
                      </a:r>
                      <a:endParaRPr lang="en-US" sz="5400" dirty="0">
                        <a:solidFill>
                          <a:srgbClr val="FFC000"/>
                        </a:solidFill>
                        <a:effectLst>
                          <a:outerShdw blurRad="38100" dist="38100" dir="2700000" algn="tl">
                            <a:srgbClr val="000000">
                              <a:alpha val="43137"/>
                            </a:srgbClr>
                          </a:outerShdw>
                        </a:effectLst>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66FF"/>
                    </a:solidFill>
                  </a:tcPr>
                </a:tc>
                <a:tc hMerge="1">
                  <a:txBody>
                    <a:bodyPr/>
                    <a:lstStyle/>
                    <a:p>
                      <a:endParaRPr lang="en-US" dirty="0"/>
                    </a:p>
                  </a:txBody>
                  <a:tcPr/>
                </a:tc>
              </a:tr>
              <a:tr h="1516696">
                <a:tc>
                  <a:txBody>
                    <a:bodyPr/>
                    <a:lstStyle/>
                    <a:p>
                      <a:pPr algn="l"/>
                      <a:r>
                        <a:rPr lang="en-US" sz="4000" b="1" dirty="0" smtClean="0">
                          <a:solidFill>
                            <a:schemeClr val="bg1"/>
                          </a:solidFill>
                          <a:latin typeface="Arial" pitchFamily="34" charset="0"/>
                          <a:cs typeface="Arial" pitchFamily="34" charset="0"/>
                        </a:rPr>
                        <a:t>Treatment</a:t>
                      </a:r>
                      <a:endParaRPr lang="en-US" sz="4000" b="1" dirty="0">
                        <a:solidFill>
                          <a:schemeClr val="bg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66FF"/>
                    </a:solidFill>
                  </a:tcPr>
                </a:tc>
                <a:tc>
                  <a:txBody>
                    <a:bodyPr/>
                    <a:lstStyle/>
                    <a:p>
                      <a:pPr algn="ctr"/>
                      <a:r>
                        <a:rPr lang="en-US" sz="4000" b="1" dirty="0" smtClean="0">
                          <a:solidFill>
                            <a:schemeClr val="bg1"/>
                          </a:solidFill>
                          <a:latin typeface="Arial" pitchFamily="34" charset="0"/>
                          <a:cs typeface="Arial" pitchFamily="34" charset="0"/>
                        </a:rPr>
                        <a:t>Yield</a:t>
                      </a:r>
                    </a:p>
                    <a:p>
                      <a:pPr algn="ctr"/>
                      <a:r>
                        <a:rPr lang="en-US" sz="4000" b="1" dirty="0" smtClean="0">
                          <a:solidFill>
                            <a:schemeClr val="bg1"/>
                          </a:solidFill>
                          <a:latin typeface="Arial" pitchFamily="34" charset="0"/>
                          <a:cs typeface="Arial" pitchFamily="34" charset="0"/>
                        </a:rPr>
                        <a:t>(Lbs)</a:t>
                      </a:r>
                      <a:endParaRPr lang="en-US" sz="4000" b="1" dirty="0">
                        <a:solidFill>
                          <a:schemeClr val="bg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66FF"/>
                    </a:solidFill>
                  </a:tcPr>
                </a:tc>
              </a:tr>
              <a:tr h="793902">
                <a:tc>
                  <a:txBody>
                    <a:bodyPr/>
                    <a:lstStyle/>
                    <a:p>
                      <a:r>
                        <a:rPr lang="en-US" sz="3600" b="0" dirty="0" smtClean="0">
                          <a:ln>
                            <a:solidFill>
                              <a:schemeClr val="bg1"/>
                            </a:solidFill>
                          </a:ln>
                          <a:solidFill>
                            <a:schemeClr val="bg1"/>
                          </a:solidFill>
                          <a:latin typeface="Arial" pitchFamily="34" charset="0"/>
                          <a:cs typeface="Arial" pitchFamily="34" charset="0"/>
                        </a:rPr>
                        <a:t>Red Clover</a:t>
                      </a:r>
                      <a:endParaRPr lang="en-US" sz="3600" b="0" dirty="0">
                        <a:ln>
                          <a:solidFill>
                            <a:schemeClr val="bg1"/>
                          </a:solidFill>
                        </a:ln>
                        <a:solidFill>
                          <a:schemeClr val="bg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3366FF"/>
                    </a:solidFill>
                  </a:tcPr>
                </a:tc>
                <a:tc>
                  <a:txBody>
                    <a:bodyPr/>
                    <a:lstStyle/>
                    <a:p>
                      <a:pPr algn="ctr"/>
                      <a:r>
                        <a:rPr lang="en-US" sz="3600" b="0" dirty="0" smtClean="0">
                          <a:ln>
                            <a:solidFill>
                              <a:schemeClr val="bg1"/>
                            </a:solidFill>
                          </a:ln>
                          <a:solidFill>
                            <a:schemeClr val="bg1"/>
                          </a:solidFill>
                          <a:latin typeface="Arial" pitchFamily="34" charset="0"/>
                          <a:cs typeface="Arial" pitchFamily="34" charset="0"/>
                        </a:rPr>
                        <a:t>11,300</a:t>
                      </a:r>
                      <a:endParaRPr lang="en-US" sz="3600" b="0" dirty="0">
                        <a:ln>
                          <a:solidFill>
                            <a:schemeClr val="bg1"/>
                          </a:solidFill>
                        </a:ln>
                        <a:solidFill>
                          <a:schemeClr val="bg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3366FF"/>
                    </a:solidFill>
                  </a:tcPr>
                </a:tc>
              </a:tr>
              <a:tr h="1796898">
                <a:tc>
                  <a:txBody>
                    <a:bodyPr/>
                    <a:lstStyle/>
                    <a:p>
                      <a:r>
                        <a:rPr lang="en-US" sz="3600" b="0" dirty="0" smtClean="0">
                          <a:solidFill>
                            <a:schemeClr val="bg1"/>
                          </a:solidFill>
                          <a:latin typeface="Arial" pitchFamily="34" charset="0"/>
                          <a:cs typeface="Arial" pitchFamily="34" charset="0"/>
                        </a:rPr>
                        <a:t>Nitrogen (lbs)        0</a:t>
                      </a:r>
                    </a:p>
                    <a:p>
                      <a:r>
                        <a:rPr lang="en-US" sz="3600" b="0" dirty="0" smtClean="0">
                          <a:solidFill>
                            <a:schemeClr val="bg1"/>
                          </a:solidFill>
                          <a:latin typeface="Arial" pitchFamily="34" charset="0"/>
                          <a:cs typeface="Arial" pitchFamily="34" charset="0"/>
                        </a:rPr>
                        <a:t>                            90</a:t>
                      </a:r>
                    </a:p>
                    <a:p>
                      <a:r>
                        <a:rPr lang="en-US" sz="3600" b="0" dirty="0" smtClean="0">
                          <a:solidFill>
                            <a:schemeClr val="bg1"/>
                          </a:solidFill>
                          <a:latin typeface="Arial" pitchFamily="34" charset="0"/>
                          <a:cs typeface="Arial" pitchFamily="34" charset="0"/>
                        </a:rPr>
                        <a:t>                          180</a:t>
                      </a:r>
                      <a:endParaRPr lang="en-US" sz="3600" b="0" dirty="0">
                        <a:solidFill>
                          <a:schemeClr val="bg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3366FF"/>
                    </a:solidFill>
                  </a:tcPr>
                </a:tc>
                <a:tc>
                  <a:txBody>
                    <a:bodyPr/>
                    <a:lstStyle/>
                    <a:p>
                      <a:pPr algn="ctr"/>
                      <a:r>
                        <a:rPr lang="en-US" sz="3600" b="0" dirty="0" smtClean="0">
                          <a:solidFill>
                            <a:schemeClr val="bg1"/>
                          </a:solidFill>
                          <a:latin typeface="Arial" pitchFamily="34" charset="0"/>
                          <a:cs typeface="Arial" pitchFamily="34" charset="0"/>
                        </a:rPr>
                        <a:t>4,600</a:t>
                      </a:r>
                    </a:p>
                    <a:p>
                      <a:pPr algn="ctr"/>
                      <a:r>
                        <a:rPr lang="en-US" sz="3600" b="0" dirty="0" smtClean="0">
                          <a:solidFill>
                            <a:schemeClr val="bg1"/>
                          </a:solidFill>
                          <a:latin typeface="Arial" pitchFamily="34" charset="0"/>
                          <a:cs typeface="Arial" pitchFamily="34" charset="0"/>
                        </a:rPr>
                        <a:t>7,600</a:t>
                      </a:r>
                    </a:p>
                    <a:p>
                      <a:pPr algn="ctr"/>
                      <a:r>
                        <a:rPr lang="en-US" sz="3600" b="0" dirty="0" smtClean="0">
                          <a:solidFill>
                            <a:schemeClr val="bg1"/>
                          </a:solidFill>
                          <a:latin typeface="Arial" pitchFamily="34" charset="0"/>
                          <a:cs typeface="Arial" pitchFamily="34" charset="0"/>
                        </a:rPr>
                        <a:t>9,900</a:t>
                      </a:r>
                      <a:endParaRPr lang="en-US" sz="3600" b="0" dirty="0">
                        <a:solidFill>
                          <a:schemeClr val="bg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3366FF"/>
                    </a:solidFill>
                  </a:tcPr>
                </a:tc>
              </a:tr>
              <a:tr h="568185">
                <a:tc gridSpan="2">
                  <a:txBody>
                    <a:bodyPr/>
                    <a:lstStyle/>
                    <a:p>
                      <a:r>
                        <a:rPr lang="en-US" b="1" dirty="0" smtClean="0">
                          <a:solidFill>
                            <a:schemeClr val="bg1"/>
                          </a:solidFill>
                          <a:latin typeface="Arial" pitchFamily="34" charset="0"/>
                          <a:cs typeface="Arial" pitchFamily="34" charset="0"/>
                        </a:rPr>
                        <a:t>Source:  University of Kentucky</a:t>
                      </a:r>
                      <a:endParaRPr lang="en-US" b="1" dirty="0">
                        <a:solidFill>
                          <a:schemeClr val="bg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3366FF"/>
                    </a:solidFill>
                  </a:tcPr>
                </a:tc>
                <a:tc hMerge="1">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0" y="0"/>
            <a:ext cx="9144000" cy="1600200"/>
          </a:xfrm>
          <a:solidFill>
            <a:srgbClr val="3366FF"/>
          </a:solidFill>
        </p:spPr>
        <p:txBody>
          <a:bodyPr/>
          <a:lstStyle/>
          <a:p>
            <a:pPr eaLnBrk="1" hangingPunct="1"/>
            <a:r>
              <a:rPr lang="en-US" sz="3600" b="1" dirty="0" smtClean="0">
                <a:solidFill>
                  <a:srgbClr val="FFC000"/>
                </a:solidFill>
                <a:effectLst>
                  <a:outerShdw blurRad="38100" dist="38100" dir="2700000" algn="tl">
                    <a:srgbClr val="000000">
                      <a:alpha val="43137"/>
                    </a:srgbClr>
                  </a:outerShdw>
                </a:effectLst>
              </a:rPr>
              <a:t>YIELDS (LB DM/AC) OF RYE, RYEGRASS &amp; LEGUMES;</a:t>
            </a:r>
            <a:br>
              <a:rPr lang="en-US" sz="3600" b="1" dirty="0" smtClean="0">
                <a:solidFill>
                  <a:srgbClr val="FFC000"/>
                </a:solidFill>
                <a:effectLst>
                  <a:outerShdw blurRad="38100" dist="38100" dir="2700000" algn="tl">
                    <a:srgbClr val="000000">
                      <a:alpha val="43137"/>
                    </a:srgbClr>
                  </a:outerShdw>
                </a:effectLst>
              </a:rPr>
            </a:br>
            <a:r>
              <a:rPr lang="en-US" sz="3600" b="1" dirty="0" smtClean="0">
                <a:solidFill>
                  <a:srgbClr val="FFC000"/>
                </a:solidFill>
                <a:effectLst>
                  <a:outerShdw blurRad="38100" dist="38100" dir="2700000" algn="tl">
                    <a:srgbClr val="000000">
                      <a:alpha val="43137"/>
                    </a:srgbClr>
                  </a:outerShdw>
                </a:effectLst>
              </a:rPr>
              <a:t>6  LOCATIONS, 3 YR AVG</a:t>
            </a:r>
          </a:p>
        </p:txBody>
      </p:sp>
      <p:graphicFrame>
        <p:nvGraphicFramePr>
          <p:cNvPr id="544801" name="Group 33"/>
          <p:cNvGraphicFramePr>
            <a:graphicFrameLocks noGrp="1"/>
          </p:cNvGraphicFramePr>
          <p:nvPr>
            <p:ph type="tbl" idx="1"/>
          </p:nvPr>
        </p:nvGraphicFramePr>
        <p:xfrm>
          <a:off x="685800" y="1752600"/>
          <a:ext cx="7772400" cy="4632960"/>
        </p:xfrm>
        <a:graphic>
          <a:graphicData uri="http://schemas.openxmlformats.org/drawingml/2006/table">
            <a:tbl>
              <a:tblPr>
                <a:tableStyleId>{2D5ABB26-0587-4C30-8999-92F81FD0307C}</a:tableStyleId>
              </a:tblPr>
              <a:tblGrid>
                <a:gridCol w="6324600"/>
                <a:gridCol w="1447800"/>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smtClean="0">
                          <a:ln>
                            <a:noFill/>
                          </a:ln>
                          <a:solidFill>
                            <a:schemeClr val="bg1"/>
                          </a:solidFill>
                          <a:effectLst/>
                        </a:rPr>
                        <a:t>Rye, Ryegrass, 200# N</a:t>
                      </a:r>
                      <a:endParaRPr kumimoji="0" lang="en-US" sz="3200" b="1" i="0" u="none" strike="noStrike" cap="none" normalizeH="0" baseline="0" dirty="0" smtClean="0">
                        <a:ln>
                          <a:noFill/>
                        </a:ln>
                        <a:solidFill>
                          <a:schemeClr val="bg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smtClean="0">
                          <a:ln>
                            <a:noFill/>
                          </a:ln>
                          <a:solidFill>
                            <a:schemeClr val="bg1"/>
                          </a:solidFill>
                          <a:effectLst/>
                        </a:rPr>
                        <a:t>5,771</a:t>
                      </a:r>
                      <a:endParaRPr kumimoji="0" lang="en-US" sz="3200" b="1" i="0" u="none" strike="noStrike" cap="none" normalizeH="0" baseline="0" dirty="0" smtClean="0">
                        <a:ln>
                          <a:noFill/>
                        </a:ln>
                        <a:solidFill>
                          <a:schemeClr val="bg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err="1" smtClean="0">
                          <a:ln>
                            <a:noFill/>
                          </a:ln>
                          <a:solidFill>
                            <a:schemeClr val="bg1"/>
                          </a:solidFill>
                          <a:effectLst/>
                        </a:rPr>
                        <a:t>Yuchi</a:t>
                      </a:r>
                      <a:r>
                        <a:rPr kumimoji="0" lang="en-US" sz="3200" u="none" strike="noStrike" cap="none" normalizeH="0" baseline="0" dirty="0" smtClean="0">
                          <a:ln>
                            <a:noFill/>
                          </a:ln>
                          <a:solidFill>
                            <a:schemeClr val="bg1"/>
                          </a:solidFill>
                          <a:effectLst/>
                        </a:rPr>
                        <a:t> </a:t>
                      </a:r>
                      <a:r>
                        <a:rPr kumimoji="0" lang="en-US" sz="3200" u="none" strike="noStrike" cap="none" normalizeH="0" baseline="0" dirty="0" err="1" smtClean="0">
                          <a:ln>
                            <a:noFill/>
                          </a:ln>
                          <a:solidFill>
                            <a:schemeClr val="bg1"/>
                          </a:solidFill>
                          <a:effectLst/>
                        </a:rPr>
                        <a:t>Arrowleaf</a:t>
                      </a:r>
                      <a:r>
                        <a:rPr kumimoji="0" lang="en-US" sz="3200" u="none" strike="noStrike" cap="none" normalizeH="0" baseline="0" dirty="0" smtClean="0">
                          <a:ln>
                            <a:noFill/>
                          </a:ln>
                          <a:solidFill>
                            <a:schemeClr val="bg1"/>
                          </a:solidFill>
                          <a:effectLst/>
                        </a:rPr>
                        <a:t> Clover</a:t>
                      </a:r>
                      <a:endParaRPr kumimoji="0" lang="en-US" sz="3200" b="1" i="0" u="none" strike="noStrike" cap="none" normalizeH="0" baseline="0" dirty="0" smtClean="0">
                        <a:ln>
                          <a:noFill/>
                        </a:ln>
                        <a:solidFill>
                          <a:schemeClr val="bg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smtClean="0">
                          <a:ln>
                            <a:noFill/>
                          </a:ln>
                          <a:solidFill>
                            <a:schemeClr val="bg1"/>
                          </a:solidFill>
                          <a:effectLst/>
                        </a:rPr>
                        <a:t>5,530</a:t>
                      </a:r>
                      <a:endParaRPr kumimoji="0" lang="en-US" sz="3200" b="1" i="0" u="none" strike="noStrike" cap="none" normalizeH="0" baseline="0" dirty="0" smtClean="0">
                        <a:ln>
                          <a:noFill/>
                        </a:ln>
                        <a:solidFill>
                          <a:schemeClr val="bg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smtClean="0">
                          <a:ln>
                            <a:noFill/>
                          </a:ln>
                          <a:solidFill>
                            <a:schemeClr val="bg1"/>
                          </a:solidFill>
                          <a:effectLst/>
                        </a:rPr>
                        <a:t>Turkish Clover</a:t>
                      </a:r>
                      <a:endParaRPr kumimoji="0" lang="en-US" sz="3200" b="1" i="0" u="none" strike="noStrike" cap="none" normalizeH="0" baseline="0" dirty="0" smtClean="0">
                        <a:ln>
                          <a:noFill/>
                        </a:ln>
                        <a:solidFill>
                          <a:schemeClr val="bg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smtClean="0">
                          <a:ln>
                            <a:noFill/>
                          </a:ln>
                          <a:solidFill>
                            <a:schemeClr val="bg1"/>
                          </a:solidFill>
                          <a:effectLst/>
                        </a:rPr>
                        <a:t>5,408</a:t>
                      </a:r>
                      <a:endParaRPr kumimoji="0" lang="en-US" sz="3200" b="1" i="0" u="none" strike="noStrike" cap="none" normalizeH="0" baseline="0" dirty="0" smtClean="0">
                        <a:ln>
                          <a:noFill/>
                        </a:ln>
                        <a:solidFill>
                          <a:schemeClr val="bg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smtClean="0">
                          <a:ln>
                            <a:noFill/>
                          </a:ln>
                          <a:solidFill>
                            <a:schemeClr val="bg1"/>
                          </a:solidFill>
                          <a:effectLst/>
                        </a:rPr>
                        <a:t>Autauga Crimson Clover</a:t>
                      </a:r>
                      <a:endParaRPr kumimoji="0" lang="en-US" sz="3200" b="1" i="0" u="none" strike="noStrike" cap="none" normalizeH="0" baseline="0" dirty="0" smtClean="0">
                        <a:ln>
                          <a:noFill/>
                        </a:ln>
                        <a:solidFill>
                          <a:schemeClr val="bg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smtClean="0">
                          <a:ln>
                            <a:noFill/>
                          </a:ln>
                          <a:solidFill>
                            <a:schemeClr val="bg1"/>
                          </a:solidFill>
                          <a:effectLst/>
                        </a:rPr>
                        <a:t>5,331</a:t>
                      </a:r>
                      <a:endParaRPr kumimoji="0" lang="en-US" sz="3200" b="1" i="0" u="none" strike="noStrike" cap="none" normalizeH="0" baseline="0" dirty="0" smtClean="0">
                        <a:ln>
                          <a:noFill/>
                        </a:ln>
                        <a:solidFill>
                          <a:schemeClr val="bg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smtClean="0">
                          <a:ln>
                            <a:noFill/>
                          </a:ln>
                          <a:solidFill>
                            <a:schemeClr val="bg1"/>
                          </a:solidFill>
                          <a:effectLst/>
                        </a:rPr>
                        <a:t>Regal Ladino Clover</a:t>
                      </a:r>
                      <a:endParaRPr kumimoji="0" lang="en-US" sz="3200" b="1" i="0" u="none" strike="noStrike" cap="none" normalizeH="0" baseline="0" dirty="0" smtClean="0">
                        <a:ln>
                          <a:noFill/>
                        </a:ln>
                        <a:solidFill>
                          <a:schemeClr val="bg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smtClean="0">
                          <a:ln>
                            <a:noFill/>
                          </a:ln>
                          <a:solidFill>
                            <a:schemeClr val="bg1"/>
                          </a:solidFill>
                          <a:effectLst/>
                        </a:rPr>
                        <a:t>5,248</a:t>
                      </a:r>
                      <a:endParaRPr kumimoji="0" lang="en-US" sz="3200" b="1" i="0" u="none" strike="noStrike" cap="none" normalizeH="0" baseline="0" dirty="0" smtClean="0">
                        <a:ln>
                          <a:noFill/>
                        </a:ln>
                        <a:solidFill>
                          <a:schemeClr val="bg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smtClean="0">
                          <a:ln>
                            <a:noFill/>
                          </a:ln>
                          <a:solidFill>
                            <a:schemeClr val="bg1"/>
                          </a:solidFill>
                          <a:effectLst/>
                        </a:rPr>
                        <a:t>Redland Red Clover</a:t>
                      </a:r>
                      <a:endParaRPr kumimoji="0" lang="en-US" sz="3200" b="1" i="0" u="none" strike="noStrike" cap="none" normalizeH="0" baseline="0" dirty="0" smtClean="0">
                        <a:ln>
                          <a:noFill/>
                        </a:ln>
                        <a:solidFill>
                          <a:schemeClr val="bg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smtClean="0">
                          <a:ln>
                            <a:noFill/>
                          </a:ln>
                          <a:solidFill>
                            <a:schemeClr val="bg1"/>
                          </a:solidFill>
                          <a:effectLst/>
                        </a:rPr>
                        <a:t>5,226</a:t>
                      </a:r>
                      <a:endParaRPr kumimoji="0" lang="en-US" sz="3200" b="1" i="0" u="none" strike="noStrike" cap="none" normalizeH="0" baseline="0" dirty="0" smtClean="0">
                        <a:ln>
                          <a:noFill/>
                        </a:ln>
                        <a:solidFill>
                          <a:schemeClr val="bg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smtClean="0">
                          <a:ln>
                            <a:noFill/>
                          </a:ln>
                          <a:solidFill>
                            <a:schemeClr val="bg1"/>
                          </a:solidFill>
                          <a:effectLst/>
                        </a:rPr>
                        <a:t>Cahaba White Vetch</a:t>
                      </a:r>
                      <a:endParaRPr kumimoji="0" lang="en-US" sz="3200" b="1" i="0" u="none" strike="noStrike" cap="none" normalizeH="0" baseline="0" dirty="0" smtClean="0">
                        <a:ln>
                          <a:noFill/>
                        </a:ln>
                        <a:solidFill>
                          <a:schemeClr val="bg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smtClean="0">
                          <a:ln>
                            <a:noFill/>
                          </a:ln>
                          <a:solidFill>
                            <a:schemeClr val="bg1"/>
                          </a:solidFill>
                          <a:effectLst/>
                        </a:rPr>
                        <a:t>5,008</a:t>
                      </a:r>
                      <a:endParaRPr kumimoji="0" lang="en-US" sz="3200" b="1" i="0" u="none" strike="noStrike" cap="none" normalizeH="0" baseline="0" dirty="0" smtClean="0">
                        <a:ln>
                          <a:noFill/>
                        </a:ln>
                        <a:solidFill>
                          <a:schemeClr val="bg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smtClean="0">
                          <a:ln>
                            <a:noFill/>
                          </a:ln>
                          <a:solidFill>
                            <a:schemeClr val="bg1"/>
                          </a:solidFill>
                          <a:effectLst/>
                        </a:rPr>
                        <a:t>Mt. Barker Sub Clover</a:t>
                      </a:r>
                      <a:endParaRPr kumimoji="0" lang="en-US" sz="3200" b="1" i="0" u="none" strike="noStrike" cap="none" normalizeH="0" baseline="0" dirty="0" smtClean="0">
                        <a:ln>
                          <a:noFill/>
                        </a:ln>
                        <a:solidFill>
                          <a:schemeClr val="bg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smtClean="0">
                          <a:ln>
                            <a:noFill/>
                          </a:ln>
                          <a:solidFill>
                            <a:schemeClr val="bg1"/>
                          </a:solidFill>
                          <a:effectLst/>
                        </a:rPr>
                        <a:t>4,940</a:t>
                      </a:r>
                      <a:endParaRPr kumimoji="0" lang="en-US" sz="3200" b="1" i="0" u="none" strike="noStrike" cap="none" normalizeH="0" baseline="0" dirty="0" smtClean="0">
                        <a:ln>
                          <a:noFill/>
                        </a:ln>
                        <a:solidFill>
                          <a:schemeClr val="bg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235552" name="Text Box 32"/>
          <p:cNvSpPr txBox="1">
            <a:spLocks noChangeArrowheads="1"/>
          </p:cNvSpPr>
          <p:nvPr/>
        </p:nvSpPr>
        <p:spPr bwMode="auto">
          <a:xfrm>
            <a:off x="609600" y="6400800"/>
            <a:ext cx="6858000" cy="338554"/>
          </a:xfrm>
          <a:prstGeom prst="rect">
            <a:avLst/>
          </a:prstGeom>
          <a:noFill/>
          <a:ln w="9525">
            <a:noFill/>
            <a:miter lim="800000"/>
            <a:headEnd/>
            <a:tailEnd/>
          </a:ln>
        </p:spPr>
        <p:txBody>
          <a:bodyPr>
            <a:spAutoFit/>
          </a:bodyPr>
          <a:lstStyle/>
          <a:p>
            <a:pPr fontAlgn="base">
              <a:spcBef>
                <a:spcPct val="50000"/>
              </a:spcBef>
              <a:spcAft>
                <a:spcPct val="0"/>
              </a:spcAft>
            </a:pPr>
            <a:r>
              <a:rPr lang="en-US" sz="1600" b="1" dirty="0" smtClean="0">
                <a:solidFill>
                  <a:schemeClr val="bg1"/>
                </a:solidFill>
              </a:rPr>
              <a:t>Hoveland &amp; Alison - AAES Bulletin 543</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0"/>
            <a:ext cx="9144000" cy="6858000"/>
            <a:chOff x="0" y="0"/>
            <a:chExt cx="9144000" cy="6858000"/>
          </a:xfrm>
        </p:grpSpPr>
        <p:pic>
          <p:nvPicPr>
            <p:cNvPr id="14" name="Picture 13" descr="WhiteCloverFlowers[1].jpg"/>
            <p:cNvPicPr>
              <a:picLocks/>
            </p:cNvPicPr>
            <p:nvPr/>
          </p:nvPicPr>
          <p:blipFill>
            <a:blip r:embed="rId3" cstate="print"/>
            <a:stretch>
              <a:fillRect/>
            </a:stretch>
          </p:blipFill>
          <p:spPr>
            <a:xfrm>
              <a:off x="6172200" y="0"/>
              <a:ext cx="2971800" cy="2286000"/>
            </a:xfrm>
            <a:prstGeom prst="rect">
              <a:avLst/>
            </a:prstGeom>
          </p:spPr>
        </p:pic>
        <p:pic>
          <p:nvPicPr>
            <p:cNvPr id="15" name="Picture 14" descr="WhiteCloverLeaf[1].jpg"/>
            <p:cNvPicPr>
              <a:picLocks/>
            </p:cNvPicPr>
            <p:nvPr/>
          </p:nvPicPr>
          <p:blipFill>
            <a:blip r:embed="rId4" cstate="print"/>
            <a:stretch>
              <a:fillRect/>
            </a:stretch>
          </p:blipFill>
          <p:spPr>
            <a:xfrm>
              <a:off x="3048000" y="2286000"/>
              <a:ext cx="2971800" cy="2286000"/>
            </a:xfrm>
            <a:prstGeom prst="rect">
              <a:avLst/>
            </a:prstGeom>
          </p:spPr>
        </p:pic>
        <p:pic>
          <p:nvPicPr>
            <p:cNvPr id="16" name="Picture 15" descr="ArrowleafFlower&amp;Bee(225)[1].jpg"/>
            <p:cNvPicPr>
              <a:picLocks/>
            </p:cNvPicPr>
            <p:nvPr/>
          </p:nvPicPr>
          <p:blipFill>
            <a:blip r:embed="rId5" cstate="print"/>
            <a:stretch>
              <a:fillRect/>
            </a:stretch>
          </p:blipFill>
          <p:spPr>
            <a:xfrm>
              <a:off x="3048000" y="0"/>
              <a:ext cx="2971800" cy="2286000"/>
            </a:xfrm>
            <a:prstGeom prst="rect">
              <a:avLst/>
            </a:prstGeom>
          </p:spPr>
        </p:pic>
        <p:pic>
          <p:nvPicPr>
            <p:cNvPr id="17" name="Picture 16" descr="CrimsonCloverFlowers2(225)[1].jpg"/>
            <p:cNvPicPr>
              <a:picLocks/>
            </p:cNvPicPr>
            <p:nvPr/>
          </p:nvPicPr>
          <p:blipFill>
            <a:blip r:embed="rId6" cstate="print"/>
            <a:stretch>
              <a:fillRect/>
            </a:stretch>
          </p:blipFill>
          <p:spPr>
            <a:xfrm>
              <a:off x="0" y="2286000"/>
              <a:ext cx="2971800" cy="2286000"/>
            </a:xfrm>
            <a:prstGeom prst="rect">
              <a:avLst/>
            </a:prstGeom>
          </p:spPr>
        </p:pic>
        <p:pic>
          <p:nvPicPr>
            <p:cNvPr id="18" name="Picture 17" descr="RedCloverFlower(225).jpg"/>
            <p:cNvPicPr>
              <a:picLocks/>
            </p:cNvPicPr>
            <p:nvPr/>
          </p:nvPicPr>
          <p:blipFill>
            <a:blip r:embed="rId7" cstate="print"/>
            <a:stretch>
              <a:fillRect/>
            </a:stretch>
          </p:blipFill>
          <p:spPr>
            <a:xfrm>
              <a:off x="6172200" y="2286000"/>
              <a:ext cx="2971800" cy="2286000"/>
            </a:xfrm>
            <a:prstGeom prst="rect">
              <a:avLst/>
            </a:prstGeom>
          </p:spPr>
        </p:pic>
        <p:pic>
          <p:nvPicPr>
            <p:cNvPr id="19" name="Picture 18" descr="White%20Clover%20Flower%20(225)[1].jpg"/>
            <p:cNvPicPr>
              <a:picLocks/>
            </p:cNvPicPr>
            <p:nvPr/>
          </p:nvPicPr>
          <p:blipFill>
            <a:blip r:embed="rId8" cstate="print"/>
            <a:stretch>
              <a:fillRect/>
            </a:stretch>
          </p:blipFill>
          <p:spPr>
            <a:xfrm>
              <a:off x="3048000" y="4572000"/>
              <a:ext cx="2971800" cy="2286000"/>
            </a:xfrm>
            <a:prstGeom prst="rect">
              <a:avLst/>
            </a:prstGeom>
          </p:spPr>
        </p:pic>
        <p:pic>
          <p:nvPicPr>
            <p:cNvPr id="20" name="Picture 19" descr="RedCloverFlowers3[1].jpg"/>
            <p:cNvPicPr>
              <a:picLocks/>
            </p:cNvPicPr>
            <p:nvPr/>
          </p:nvPicPr>
          <p:blipFill>
            <a:blip r:embed="rId9" cstate="print"/>
            <a:stretch>
              <a:fillRect/>
            </a:stretch>
          </p:blipFill>
          <p:spPr>
            <a:xfrm>
              <a:off x="0" y="4572000"/>
              <a:ext cx="2971800" cy="2286000"/>
            </a:xfrm>
            <a:prstGeom prst="rect">
              <a:avLst/>
            </a:prstGeom>
          </p:spPr>
        </p:pic>
        <p:pic>
          <p:nvPicPr>
            <p:cNvPr id="21" name="Picture 20" descr="ArrowleafCloverSeedField+Leaf+Flower[1].jpg"/>
            <p:cNvPicPr>
              <a:picLocks/>
            </p:cNvPicPr>
            <p:nvPr/>
          </p:nvPicPr>
          <p:blipFill>
            <a:blip r:embed="rId10" cstate="print"/>
            <a:srcRect r="59332" b="21886"/>
            <a:stretch>
              <a:fillRect/>
            </a:stretch>
          </p:blipFill>
          <p:spPr>
            <a:xfrm>
              <a:off x="0" y="0"/>
              <a:ext cx="2971800" cy="2286000"/>
            </a:xfrm>
            <a:prstGeom prst="rect">
              <a:avLst/>
            </a:prstGeom>
          </p:spPr>
        </p:pic>
        <p:pic>
          <p:nvPicPr>
            <p:cNvPr id="22" name="Picture 21" descr="CrimsonField2[1].jpg"/>
            <p:cNvPicPr>
              <a:picLocks/>
            </p:cNvPicPr>
            <p:nvPr/>
          </p:nvPicPr>
          <p:blipFill>
            <a:blip r:embed="rId11" cstate="print"/>
            <a:stretch>
              <a:fillRect/>
            </a:stretch>
          </p:blipFill>
          <p:spPr>
            <a:xfrm>
              <a:off x="6172200" y="4572000"/>
              <a:ext cx="2971800" cy="2286000"/>
            </a:xfrm>
            <a:prstGeom prst="rect">
              <a:avLst/>
            </a:prstGeom>
          </p:spPr>
        </p:pic>
      </p:grpSp>
      <p:sp>
        <p:nvSpPr>
          <p:cNvPr id="12" name="TextBox 11"/>
          <p:cNvSpPr txBox="1"/>
          <p:nvPr/>
        </p:nvSpPr>
        <p:spPr>
          <a:xfrm>
            <a:off x="304800" y="742176"/>
            <a:ext cx="8534400" cy="5201424"/>
          </a:xfrm>
          <a:prstGeom prst="rect">
            <a:avLst/>
          </a:prstGeom>
          <a:noFill/>
        </p:spPr>
        <p:txBody>
          <a:bodyPr wrap="square" rtlCol="0">
            <a:spAutoFit/>
          </a:bodyPr>
          <a:lstStyle/>
          <a:p>
            <a:pPr algn="ctr"/>
            <a:r>
              <a:rPr lang="en-US" sz="16600" b="1" dirty="0" smtClean="0">
                <a:solidFill>
                  <a:srgbClr val="FFFF00"/>
                </a:solidFill>
                <a:effectLst>
                  <a:outerShdw blurRad="38100" dist="38100" dir="2700000" algn="tl">
                    <a:srgbClr val="000000">
                      <a:alpha val="43137"/>
                    </a:srgbClr>
                  </a:outerShdw>
                </a:effectLst>
              </a:rPr>
              <a:t>Reduced Risk</a:t>
            </a:r>
            <a:endParaRPr lang="en-US" sz="166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0"/>
            <a:ext cx="9144000" cy="6858000"/>
            <a:chOff x="0" y="0"/>
            <a:chExt cx="9144000" cy="6858000"/>
          </a:xfrm>
        </p:grpSpPr>
        <p:pic>
          <p:nvPicPr>
            <p:cNvPr id="14" name="Picture 13" descr="WhiteCloverFlowers[1].jpg"/>
            <p:cNvPicPr>
              <a:picLocks/>
            </p:cNvPicPr>
            <p:nvPr/>
          </p:nvPicPr>
          <p:blipFill>
            <a:blip r:embed="rId3" cstate="print"/>
            <a:stretch>
              <a:fillRect/>
            </a:stretch>
          </p:blipFill>
          <p:spPr>
            <a:xfrm>
              <a:off x="6172200" y="0"/>
              <a:ext cx="2971800" cy="2286000"/>
            </a:xfrm>
            <a:prstGeom prst="rect">
              <a:avLst/>
            </a:prstGeom>
          </p:spPr>
        </p:pic>
        <p:pic>
          <p:nvPicPr>
            <p:cNvPr id="15" name="Picture 14" descr="WhiteCloverLeaf[1].jpg"/>
            <p:cNvPicPr>
              <a:picLocks/>
            </p:cNvPicPr>
            <p:nvPr/>
          </p:nvPicPr>
          <p:blipFill>
            <a:blip r:embed="rId4" cstate="print"/>
            <a:stretch>
              <a:fillRect/>
            </a:stretch>
          </p:blipFill>
          <p:spPr>
            <a:xfrm>
              <a:off x="3048000" y="2286000"/>
              <a:ext cx="2971800" cy="2286000"/>
            </a:xfrm>
            <a:prstGeom prst="rect">
              <a:avLst/>
            </a:prstGeom>
          </p:spPr>
        </p:pic>
        <p:pic>
          <p:nvPicPr>
            <p:cNvPr id="16" name="Picture 15" descr="ArrowleafFlower&amp;Bee(225)[1].jpg"/>
            <p:cNvPicPr>
              <a:picLocks/>
            </p:cNvPicPr>
            <p:nvPr/>
          </p:nvPicPr>
          <p:blipFill>
            <a:blip r:embed="rId5" cstate="print"/>
            <a:stretch>
              <a:fillRect/>
            </a:stretch>
          </p:blipFill>
          <p:spPr>
            <a:xfrm>
              <a:off x="3048000" y="0"/>
              <a:ext cx="2971800" cy="2286000"/>
            </a:xfrm>
            <a:prstGeom prst="rect">
              <a:avLst/>
            </a:prstGeom>
          </p:spPr>
        </p:pic>
        <p:pic>
          <p:nvPicPr>
            <p:cNvPr id="17" name="Picture 16" descr="CrimsonCloverFlowers2(225)[1].jpg"/>
            <p:cNvPicPr>
              <a:picLocks/>
            </p:cNvPicPr>
            <p:nvPr/>
          </p:nvPicPr>
          <p:blipFill>
            <a:blip r:embed="rId6" cstate="print"/>
            <a:stretch>
              <a:fillRect/>
            </a:stretch>
          </p:blipFill>
          <p:spPr>
            <a:xfrm>
              <a:off x="0" y="2286000"/>
              <a:ext cx="2971800" cy="2286000"/>
            </a:xfrm>
            <a:prstGeom prst="rect">
              <a:avLst/>
            </a:prstGeom>
          </p:spPr>
        </p:pic>
        <p:pic>
          <p:nvPicPr>
            <p:cNvPr id="18" name="Picture 17" descr="RedCloverFlower(225).jpg"/>
            <p:cNvPicPr>
              <a:picLocks/>
            </p:cNvPicPr>
            <p:nvPr/>
          </p:nvPicPr>
          <p:blipFill>
            <a:blip r:embed="rId7" cstate="print"/>
            <a:stretch>
              <a:fillRect/>
            </a:stretch>
          </p:blipFill>
          <p:spPr>
            <a:xfrm>
              <a:off x="6172200" y="2286000"/>
              <a:ext cx="2971800" cy="2286000"/>
            </a:xfrm>
            <a:prstGeom prst="rect">
              <a:avLst/>
            </a:prstGeom>
          </p:spPr>
        </p:pic>
        <p:pic>
          <p:nvPicPr>
            <p:cNvPr id="19" name="Picture 18" descr="White%20Clover%20Flower%20(225)[1].jpg"/>
            <p:cNvPicPr>
              <a:picLocks/>
            </p:cNvPicPr>
            <p:nvPr/>
          </p:nvPicPr>
          <p:blipFill>
            <a:blip r:embed="rId8" cstate="print"/>
            <a:stretch>
              <a:fillRect/>
            </a:stretch>
          </p:blipFill>
          <p:spPr>
            <a:xfrm>
              <a:off x="3048000" y="4572000"/>
              <a:ext cx="2971800" cy="2286000"/>
            </a:xfrm>
            <a:prstGeom prst="rect">
              <a:avLst/>
            </a:prstGeom>
          </p:spPr>
        </p:pic>
        <p:pic>
          <p:nvPicPr>
            <p:cNvPr id="20" name="Picture 19" descr="RedCloverFlowers3[1].jpg"/>
            <p:cNvPicPr>
              <a:picLocks/>
            </p:cNvPicPr>
            <p:nvPr/>
          </p:nvPicPr>
          <p:blipFill>
            <a:blip r:embed="rId9" cstate="print"/>
            <a:stretch>
              <a:fillRect/>
            </a:stretch>
          </p:blipFill>
          <p:spPr>
            <a:xfrm>
              <a:off x="0" y="4572000"/>
              <a:ext cx="2971800" cy="2286000"/>
            </a:xfrm>
            <a:prstGeom prst="rect">
              <a:avLst/>
            </a:prstGeom>
          </p:spPr>
        </p:pic>
        <p:pic>
          <p:nvPicPr>
            <p:cNvPr id="21" name="Picture 20" descr="ArrowleafCloverSeedField+Leaf+Flower[1].jpg"/>
            <p:cNvPicPr>
              <a:picLocks/>
            </p:cNvPicPr>
            <p:nvPr/>
          </p:nvPicPr>
          <p:blipFill>
            <a:blip r:embed="rId10" cstate="print"/>
            <a:srcRect r="59332" b="21886"/>
            <a:stretch>
              <a:fillRect/>
            </a:stretch>
          </p:blipFill>
          <p:spPr>
            <a:xfrm>
              <a:off x="0" y="0"/>
              <a:ext cx="2971800" cy="2286000"/>
            </a:xfrm>
            <a:prstGeom prst="rect">
              <a:avLst/>
            </a:prstGeom>
          </p:spPr>
        </p:pic>
        <p:pic>
          <p:nvPicPr>
            <p:cNvPr id="22" name="Picture 21" descr="CrimsonField2[1].jpg"/>
            <p:cNvPicPr>
              <a:picLocks/>
            </p:cNvPicPr>
            <p:nvPr/>
          </p:nvPicPr>
          <p:blipFill>
            <a:blip r:embed="rId11" cstate="print"/>
            <a:stretch>
              <a:fillRect/>
            </a:stretch>
          </p:blipFill>
          <p:spPr>
            <a:xfrm>
              <a:off x="6172200" y="4572000"/>
              <a:ext cx="2971800" cy="2286000"/>
            </a:xfrm>
            <a:prstGeom prst="rect">
              <a:avLst/>
            </a:prstGeom>
          </p:spPr>
        </p:pic>
      </p:grpSp>
      <p:sp>
        <p:nvSpPr>
          <p:cNvPr id="12" name="TextBox 11"/>
          <p:cNvSpPr txBox="1"/>
          <p:nvPr/>
        </p:nvSpPr>
        <p:spPr>
          <a:xfrm>
            <a:off x="228600" y="381000"/>
            <a:ext cx="8686800" cy="6463308"/>
          </a:xfrm>
          <a:prstGeom prst="rect">
            <a:avLst/>
          </a:prstGeom>
          <a:noFill/>
        </p:spPr>
        <p:txBody>
          <a:bodyPr wrap="square" rtlCol="0">
            <a:spAutoFit/>
          </a:bodyPr>
          <a:lstStyle/>
          <a:p>
            <a:pPr algn="ctr"/>
            <a:r>
              <a:rPr lang="en-US" sz="13800" b="1" dirty="0" smtClean="0">
                <a:solidFill>
                  <a:srgbClr val="FFFF00"/>
                </a:solidFill>
                <a:effectLst>
                  <a:outerShdw blurRad="38100" dist="38100" dir="2700000" algn="tl">
                    <a:srgbClr val="000000">
                      <a:alpha val="43137"/>
                    </a:srgbClr>
                  </a:outerShdw>
                </a:effectLst>
              </a:rPr>
              <a:t>Benefits in Crop Rotation</a:t>
            </a:r>
            <a:endParaRPr lang="en-US" sz="138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0"/>
            <a:ext cx="9144000" cy="6858000"/>
            <a:chOff x="0" y="0"/>
            <a:chExt cx="9144000" cy="6858000"/>
          </a:xfrm>
        </p:grpSpPr>
        <p:pic>
          <p:nvPicPr>
            <p:cNvPr id="14" name="Picture 13" descr="WhiteCloverFlowers[1].jpg"/>
            <p:cNvPicPr>
              <a:picLocks/>
            </p:cNvPicPr>
            <p:nvPr/>
          </p:nvPicPr>
          <p:blipFill>
            <a:blip r:embed="rId3" cstate="print"/>
            <a:stretch>
              <a:fillRect/>
            </a:stretch>
          </p:blipFill>
          <p:spPr>
            <a:xfrm>
              <a:off x="6172200" y="0"/>
              <a:ext cx="2971800" cy="2286000"/>
            </a:xfrm>
            <a:prstGeom prst="rect">
              <a:avLst/>
            </a:prstGeom>
          </p:spPr>
        </p:pic>
        <p:pic>
          <p:nvPicPr>
            <p:cNvPr id="15" name="Picture 14" descr="WhiteCloverLeaf[1].jpg"/>
            <p:cNvPicPr>
              <a:picLocks/>
            </p:cNvPicPr>
            <p:nvPr/>
          </p:nvPicPr>
          <p:blipFill>
            <a:blip r:embed="rId4" cstate="print"/>
            <a:stretch>
              <a:fillRect/>
            </a:stretch>
          </p:blipFill>
          <p:spPr>
            <a:xfrm>
              <a:off x="3048000" y="2286000"/>
              <a:ext cx="2971800" cy="2286000"/>
            </a:xfrm>
            <a:prstGeom prst="rect">
              <a:avLst/>
            </a:prstGeom>
          </p:spPr>
        </p:pic>
        <p:pic>
          <p:nvPicPr>
            <p:cNvPr id="16" name="Picture 15" descr="ArrowleafFlower&amp;Bee(225)[1].jpg"/>
            <p:cNvPicPr>
              <a:picLocks/>
            </p:cNvPicPr>
            <p:nvPr/>
          </p:nvPicPr>
          <p:blipFill>
            <a:blip r:embed="rId5" cstate="print"/>
            <a:stretch>
              <a:fillRect/>
            </a:stretch>
          </p:blipFill>
          <p:spPr>
            <a:xfrm>
              <a:off x="3048000" y="0"/>
              <a:ext cx="2971800" cy="2286000"/>
            </a:xfrm>
            <a:prstGeom prst="rect">
              <a:avLst/>
            </a:prstGeom>
          </p:spPr>
        </p:pic>
        <p:pic>
          <p:nvPicPr>
            <p:cNvPr id="17" name="Picture 16" descr="CrimsonCloverFlowers2(225)[1].jpg"/>
            <p:cNvPicPr>
              <a:picLocks/>
            </p:cNvPicPr>
            <p:nvPr/>
          </p:nvPicPr>
          <p:blipFill>
            <a:blip r:embed="rId6" cstate="print"/>
            <a:stretch>
              <a:fillRect/>
            </a:stretch>
          </p:blipFill>
          <p:spPr>
            <a:xfrm>
              <a:off x="0" y="2286000"/>
              <a:ext cx="2971800" cy="2286000"/>
            </a:xfrm>
            <a:prstGeom prst="rect">
              <a:avLst/>
            </a:prstGeom>
          </p:spPr>
        </p:pic>
        <p:pic>
          <p:nvPicPr>
            <p:cNvPr id="18" name="Picture 17" descr="RedCloverFlower(225).jpg"/>
            <p:cNvPicPr>
              <a:picLocks/>
            </p:cNvPicPr>
            <p:nvPr/>
          </p:nvPicPr>
          <p:blipFill>
            <a:blip r:embed="rId7" cstate="print"/>
            <a:stretch>
              <a:fillRect/>
            </a:stretch>
          </p:blipFill>
          <p:spPr>
            <a:xfrm>
              <a:off x="6172200" y="2286000"/>
              <a:ext cx="2971800" cy="2286000"/>
            </a:xfrm>
            <a:prstGeom prst="rect">
              <a:avLst/>
            </a:prstGeom>
          </p:spPr>
        </p:pic>
        <p:pic>
          <p:nvPicPr>
            <p:cNvPr id="19" name="Picture 18" descr="White%20Clover%20Flower%20(225)[1].jpg"/>
            <p:cNvPicPr>
              <a:picLocks/>
            </p:cNvPicPr>
            <p:nvPr/>
          </p:nvPicPr>
          <p:blipFill>
            <a:blip r:embed="rId8" cstate="print"/>
            <a:stretch>
              <a:fillRect/>
            </a:stretch>
          </p:blipFill>
          <p:spPr>
            <a:xfrm>
              <a:off x="3048000" y="4572000"/>
              <a:ext cx="2971800" cy="2286000"/>
            </a:xfrm>
            <a:prstGeom prst="rect">
              <a:avLst/>
            </a:prstGeom>
          </p:spPr>
        </p:pic>
        <p:pic>
          <p:nvPicPr>
            <p:cNvPr id="20" name="Picture 19" descr="RedCloverFlowers3[1].jpg"/>
            <p:cNvPicPr>
              <a:picLocks/>
            </p:cNvPicPr>
            <p:nvPr/>
          </p:nvPicPr>
          <p:blipFill>
            <a:blip r:embed="rId9" cstate="print"/>
            <a:stretch>
              <a:fillRect/>
            </a:stretch>
          </p:blipFill>
          <p:spPr>
            <a:xfrm>
              <a:off x="0" y="4572000"/>
              <a:ext cx="2971800" cy="2286000"/>
            </a:xfrm>
            <a:prstGeom prst="rect">
              <a:avLst/>
            </a:prstGeom>
          </p:spPr>
        </p:pic>
        <p:pic>
          <p:nvPicPr>
            <p:cNvPr id="21" name="Picture 20" descr="ArrowleafCloverSeedField+Leaf+Flower[1].jpg"/>
            <p:cNvPicPr>
              <a:picLocks/>
            </p:cNvPicPr>
            <p:nvPr/>
          </p:nvPicPr>
          <p:blipFill>
            <a:blip r:embed="rId10" cstate="print"/>
            <a:srcRect r="59332" b="21886"/>
            <a:stretch>
              <a:fillRect/>
            </a:stretch>
          </p:blipFill>
          <p:spPr>
            <a:xfrm>
              <a:off x="0" y="0"/>
              <a:ext cx="2971800" cy="2286000"/>
            </a:xfrm>
            <a:prstGeom prst="rect">
              <a:avLst/>
            </a:prstGeom>
          </p:spPr>
        </p:pic>
        <p:pic>
          <p:nvPicPr>
            <p:cNvPr id="22" name="Picture 21" descr="CrimsonField2[1].jpg"/>
            <p:cNvPicPr>
              <a:picLocks/>
            </p:cNvPicPr>
            <p:nvPr/>
          </p:nvPicPr>
          <p:blipFill>
            <a:blip r:embed="rId11" cstate="print"/>
            <a:stretch>
              <a:fillRect/>
            </a:stretch>
          </p:blipFill>
          <p:spPr>
            <a:xfrm>
              <a:off x="6172200" y="4572000"/>
              <a:ext cx="2971800" cy="2286000"/>
            </a:xfrm>
            <a:prstGeom prst="rect">
              <a:avLst/>
            </a:prstGeom>
          </p:spPr>
        </p:pic>
      </p:grpSp>
      <p:sp>
        <p:nvSpPr>
          <p:cNvPr id="12" name="TextBox 11"/>
          <p:cNvSpPr txBox="1"/>
          <p:nvPr/>
        </p:nvSpPr>
        <p:spPr>
          <a:xfrm>
            <a:off x="457200" y="76200"/>
            <a:ext cx="8458200" cy="6463308"/>
          </a:xfrm>
          <a:prstGeom prst="rect">
            <a:avLst/>
          </a:prstGeom>
          <a:noFill/>
        </p:spPr>
        <p:txBody>
          <a:bodyPr wrap="square" rtlCol="0">
            <a:spAutoFit/>
          </a:bodyPr>
          <a:lstStyle/>
          <a:p>
            <a:pPr algn="ctr"/>
            <a:r>
              <a:rPr lang="en-US" sz="13800" b="1" dirty="0" smtClean="0">
                <a:solidFill>
                  <a:srgbClr val="FFFF00"/>
                </a:solidFill>
                <a:effectLst>
                  <a:outerShdw blurRad="38100" dist="38100" dir="2700000" algn="tl">
                    <a:srgbClr val="000000">
                      <a:alpha val="43137"/>
                    </a:srgbClr>
                  </a:outerShdw>
                </a:effectLst>
              </a:rPr>
              <a:t>Reduced Animal Toxicities</a:t>
            </a:r>
            <a:endParaRPr lang="en-US" sz="138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0"/>
            <a:ext cx="9144000" cy="6858000"/>
            <a:chOff x="0" y="0"/>
            <a:chExt cx="9144000" cy="6858000"/>
          </a:xfrm>
        </p:grpSpPr>
        <p:pic>
          <p:nvPicPr>
            <p:cNvPr id="14" name="Picture 13" descr="WhiteCloverFlowers[1].jpg"/>
            <p:cNvPicPr>
              <a:picLocks/>
            </p:cNvPicPr>
            <p:nvPr/>
          </p:nvPicPr>
          <p:blipFill>
            <a:blip r:embed="rId3" cstate="print"/>
            <a:stretch>
              <a:fillRect/>
            </a:stretch>
          </p:blipFill>
          <p:spPr>
            <a:xfrm>
              <a:off x="6172200" y="0"/>
              <a:ext cx="2971800" cy="2286000"/>
            </a:xfrm>
            <a:prstGeom prst="rect">
              <a:avLst/>
            </a:prstGeom>
          </p:spPr>
        </p:pic>
        <p:pic>
          <p:nvPicPr>
            <p:cNvPr id="15" name="Picture 14" descr="WhiteCloverLeaf[1].jpg"/>
            <p:cNvPicPr>
              <a:picLocks/>
            </p:cNvPicPr>
            <p:nvPr/>
          </p:nvPicPr>
          <p:blipFill>
            <a:blip r:embed="rId4" cstate="print"/>
            <a:stretch>
              <a:fillRect/>
            </a:stretch>
          </p:blipFill>
          <p:spPr>
            <a:xfrm>
              <a:off x="3048000" y="2286000"/>
              <a:ext cx="2971800" cy="2286000"/>
            </a:xfrm>
            <a:prstGeom prst="rect">
              <a:avLst/>
            </a:prstGeom>
          </p:spPr>
        </p:pic>
        <p:pic>
          <p:nvPicPr>
            <p:cNvPr id="16" name="Picture 15" descr="ArrowleafFlower&amp;Bee(225)[1].jpg"/>
            <p:cNvPicPr>
              <a:picLocks/>
            </p:cNvPicPr>
            <p:nvPr/>
          </p:nvPicPr>
          <p:blipFill>
            <a:blip r:embed="rId5" cstate="print"/>
            <a:stretch>
              <a:fillRect/>
            </a:stretch>
          </p:blipFill>
          <p:spPr>
            <a:xfrm>
              <a:off x="3048000" y="0"/>
              <a:ext cx="2971800" cy="2286000"/>
            </a:xfrm>
            <a:prstGeom prst="rect">
              <a:avLst/>
            </a:prstGeom>
          </p:spPr>
        </p:pic>
        <p:pic>
          <p:nvPicPr>
            <p:cNvPr id="17" name="Picture 16" descr="CrimsonCloverFlowers2(225)[1].jpg"/>
            <p:cNvPicPr>
              <a:picLocks/>
            </p:cNvPicPr>
            <p:nvPr/>
          </p:nvPicPr>
          <p:blipFill>
            <a:blip r:embed="rId6" cstate="print"/>
            <a:stretch>
              <a:fillRect/>
            </a:stretch>
          </p:blipFill>
          <p:spPr>
            <a:xfrm>
              <a:off x="0" y="2286000"/>
              <a:ext cx="2971800" cy="2286000"/>
            </a:xfrm>
            <a:prstGeom prst="rect">
              <a:avLst/>
            </a:prstGeom>
          </p:spPr>
        </p:pic>
        <p:pic>
          <p:nvPicPr>
            <p:cNvPr id="18" name="Picture 17" descr="RedCloverFlower(225).jpg"/>
            <p:cNvPicPr>
              <a:picLocks/>
            </p:cNvPicPr>
            <p:nvPr/>
          </p:nvPicPr>
          <p:blipFill>
            <a:blip r:embed="rId7" cstate="print"/>
            <a:stretch>
              <a:fillRect/>
            </a:stretch>
          </p:blipFill>
          <p:spPr>
            <a:xfrm>
              <a:off x="6172200" y="2286000"/>
              <a:ext cx="2971800" cy="2286000"/>
            </a:xfrm>
            <a:prstGeom prst="rect">
              <a:avLst/>
            </a:prstGeom>
          </p:spPr>
        </p:pic>
        <p:pic>
          <p:nvPicPr>
            <p:cNvPr id="19" name="Picture 18" descr="White%20Clover%20Flower%20(225)[1].jpg"/>
            <p:cNvPicPr>
              <a:picLocks/>
            </p:cNvPicPr>
            <p:nvPr/>
          </p:nvPicPr>
          <p:blipFill>
            <a:blip r:embed="rId8" cstate="print"/>
            <a:stretch>
              <a:fillRect/>
            </a:stretch>
          </p:blipFill>
          <p:spPr>
            <a:xfrm>
              <a:off x="3048000" y="4572000"/>
              <a:ext cx="2971800" cy="2286000"/>
            </a:xfrm>
            <a:prstGeom prst="rect">
              <a:avLst/>
            </a:prstGeom>
          </p:spPr>
        </p:pic>
        <p:pic>
          <p:nvPicPr>
            <p:cNvPr id="20" name="Picture 19" descr="RedCloverFlowers3[1].jpg"/>
            <p:cNvPicPr>
              <a:picLocks/>
            </p:cNvPicPr>
            <p:nvPr/>
          </p:nvPicPr>
          <p:blipFill>
            <a:blip r:embed="rId9" cstate="print"/>
            <a:stretch>
              <a:fillRect/>
            </a:stretch>
          </p:blipFill>
          <p:spPr>
            <a:xfrm>
              <a:off x="0" y="4572000"/>
              <a:ext cx="2971800" cy="2286000"/>
            </a:xfrm>
            <a:prstGeom prst="rect">
              <a:avLst/>
            </a:prstGeom>
          </p:spPr>
        </p:pic>
        <p:pic>
          <p:nvPicPr>
            <p:cNvPr id="21" name="Picture 20" descr="ArrowleafCloverSeedField+Leaf+Flower[1].jpg"/>
            <p:cNvPicPr>
              <a:picLocks/>
            </p:cNvPicPr>
            <p:nvPr/>
          </p:nvPicPr>
          <p:blipFill>
            <a:blip r:embed="rId10" cstate="print"/>
            <a:srcRect r="59332" b="21886"/>
            <a:stretch>
              <a:fillRect/>
            </a:stretch>
          </p:blipFill>
          <p:spPr>
            <a:xfrm>
              <a:off x="0" y="0"/>
              <a:ext cx="2971800" cy="2286000"/>
            </a:xfrm>
            <a:prstGeom prst="rect">
              <a:avLst/>
            </a:prstGeom>
          </p:spPr>
        </p:pic>
        <p:pic>
          <p:nvPicPr>
            <p:cNvPr id="22" name="Picture 21" descr="CrimsonField2[1].jpg"/>
            <p:cNvPicPr>
              <a:picLocks/>
            </p:cNvPicPr>
            <p:nvPr/>
          </p:nvPicPr>
          <p:blipFill>
            <a:blip r:embed="rId11" cstate="print"/>
            <a:stretch>
              <a:fillRect/>
            </a:stretch>
          </p:blipFill>
          <p:spPr>
            <a:xfrm>
              <a:off x="6172200" y="4572000"/>
              <a:ext cx="2971800" cy="2286000"/>
            </a:xfrm>
            <a:prstGeom prst="rect">
              <a:avLst/>
            </a:prstGeom>
          </p:spPr>
        </p:pic>
      </p:grpSp>
      <p:sp>
        <p:nvSpPr>
          <p:cNvPr id="12" name="TextBox 11"/>
          <p:cNvSpPr txBox="1"/>
          <p:nvPr/>
        </p:nvSpPr>
        <p:spPr>
          <a:xfrm>
            <a:off x="0" y="1549837"/>
            <a:ext cx="9144000" cy="3631763"/>
          </a:xfrm>
          <a:prstGeom prst="rect">
            <a:avLst/>
          </a:prstGeom>
          <a:noFill/>
        </p:spPr>
        <p:txBody>
          <a:bodyPr wrap="square" rtlCol="0">
            <a:spAutoFit/>
          </a:bodyPr>
          <a:lstStyle/>
          <a:p>
            <a:pPr algn="ctr"/>
            <a:r>
              <a:rPr lang="en-US" sz="11500" b="1" dirty="0" smtClean="0">
                <a:solidFill>
                  <a:srgbClr val="FFFF00"/>
                </a:solidFill>
                <a:effectLst>
                  <a:outerShdw blurRad="38100" dist="38100" dir="2700000" algn="tl">
                    <a:srgbClr val="000000">
                      <a:alpha val="43137"/>
                    </a:srgbClr>
                  </a:outerShdw>
                </a:effectLst>
              </a:rPr>
              <a:t>Environmental Acceptability</a:t>
            </a:r>
            <a:endParaRPr lang="en-US" sz="115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WhiteCloverLeaf[1].jpg"/>
          <p:cNvPicPr>
            <a:picLocks/>
          </p:cNvPicPr>
          <p:nvPr/>
        </p:nvPicPr>
        <p:blipFill>
          <a:blip r:embed="rId3" cstate="print"/>
          <a:stretch>
            <a:fillRect/>
          </a:stretch>
        </p:blipFill>
        <p:spPr>
          <a:xfrm>
            <a:off x="0" y="0"/>
            <a:ext cx="9144000" cy="6858000"/>
          </a:xfrm>
          <a:prstGeom prst="rect">
            <a:avLst/>
          </a:prstGeom>
        </p:spPr>
      </p:pic>
      <p:pic>
        <p:nvPicPr>
          <p:cNvPr id="2" name="Picture 1" descr="Ten great reasons cover.jpg"/>
          <p:cNvPicPr>
            <a:picLocks noChangeAspect="1"/>
          </p:cNvPicPr>
          <p:nvPr/>
        </p:nvPicPr>
        <p:blipFill>
          <a:blip r:embed="rId4" cstate="print"/>
          <a:stretch>
            <a:fillRect/>
          </a:stretch>
        </p:blipFill>
        <p:spPr>
          <a:xfrm>
            <a:off x="304800" y="152400"/>
            <a:ext cx="2818676" cy="66294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0"/>
            <a:ext cx="9144000" cy="6858000"/>
            <a:chOff x="0" y="0"/>
            <a:chExt cx="9144000" cy="6858000"/>
          </a:xfrm>
        </p:grpSpPr>
        <p:pic>
          <p:nvPicPr>
            <p:cNvPr id="14" name="Picture 13" descr="WhiteCloverFlowers[1].jpg"/>
            <p:cNvPicPr>
              <a:picLocks/>
            </p:cNvPicPr>
            <p:nvPr/>
          </p:nvPicPr>
          <p:blipFill>
            <a:blip r:embed="rId3" cstate="print"/>
            <a:stretch>
              <a:fillRect/>
            </a:stretch>
          </p:blipFill>
          <p:spPr>
            <a:xfrm>
              <a:off x="6172200" y="0"/>
              <a:ext cx="2971800" cy="2286000"/>
            </a:xfrm>
            <a:prstGeom prst="rect">
              <a:avLst/>
            </a:prstGeom>
          </p:spPr>
        </p:pic>
        <p:pic>
          <p:nvPicPr>
            <p:cNvPr id="15" name="Picture 14" descr="WhiteCloverLeaf[1].jpg"/>
            <p:cNvPicPr>
              <a:picLocks/>
            </p:cNvPicPr>
            <p:nvPr/>
          </p:nvPicPr>
          <p:blipFill>
            <a:blip r:embed="rId4" cstate="print"/>
            <a:stretch>
              <a:fillRect/>
            </a:stretch>
          </p:blipFill>
          <p:spPr>
            <a:xfrm>
              <a:off x="3048000" y="2286000"/>
              <a:ext cx="2971800" cy="2286000"/>
            </a:xfrm>
            <a:prstGeom prst="rect">
              <a:avLst/>
            </a:prstGeom>
          </p:spPr>
        </p:pic>
        <p:pic>
          <p:nvPicPr>
            <p:cNvPr id="16" name="Picture 15" descr="ArrowleafFlower&amp;Bee(225)[1].jpg"/>
            <p:cNvPicPr>
              <a:picLocks/>
            </p:cNvPicPr>
            <p:nvPr/>
          </p:nvPicPr>
          <p:blipFill>
            <a:blip r:embed="rId5" cstate="print"/>
            <a:stretch>
              <a:fillRect/>
            </a:stretch>
          </p:blipFill>
          <p:spPr>
            <a:xfrm>
              <a:off x="3048000" y="0"/>
              <a:ext cx="2971800" cy="2286000"/>
            </a:xfrm>
            <a:prstGeom prst="rect">
              <a:avLst/>
            </a:prstGeom>
          </p:spPr>
        </p:pic>
        <p:pic>
          <p:nvPicPr>
            <p:cNvPr id="17" name="Picture 16" descr="CrimsonCloverFlowers2(225)[1].jpg"/>
            <p:cNvPicPr>
              <a:picLocks/>
            </p:cNvPicPr>
            <p:nvPr/>
          </p:nvPicPr>
          <p:blipFill>
            <a:blip r:embed="rId6" cstate="print"/>
            <a:stretch>
              <a:fillRect/>
            </a:stretch>
          </p:blipFill>
          <p:spPr>
            <a:xfrm>
              <a:off x="0" y="2286000"/>
              <a:ext cx="2971800" cy="2286000"/>
            </a:xfrm>
            <a:prstGeom prst="rect">
              <a:avLst/>
            </a:prstGeom>
          </p:spPr>
        </p:pic>
        <p:pic>
          <p:nvPicPr>
            <p:cNvPr id="18" name="Picture 17" descr="RedCloverFlower(225).jpg"/>
            <p:cNvPicPr>
              <a:picLocks/>
            </p:cNvPicPr>
            <p:nvPr/>
          </p:nvPicPr>
          <p:blipFill>
            <a:blip r:embed="rId7" cstate="print"/>
            <a:stretch>
              <a:fillRect/>
            </a:stretch>
          </p:blipFill>
          <p:spPr>
            <a:xfrm>
              <a:off x="6172200" y="2286000"/>
              <a:ext cx="2971800" cy="2286000"/>
            </a:xfrm>
            <a:prstGeom prst="rect">
              <a:avLst/>
            </a:prstGeom>
          </p:spPr>
        </p:pic>
        <p:pic>
          <p:nvPicPr>
            <p:cNvPr id="19" name="Picture 18" descr="White%20Clover%20Flower%20(225)[1].jpg"/>
            <p:cNvPicPr>
              <a:picLocks/>
            </p:cNvPicPr>
            <p:nvPr/>
          </p:nvPicPr>
          <p:blipFill>
            <a:blip r:embed="rId8" cstate="print"/>
            <a:stretch>
              <a:fillRect/>
            </a:stretch>
          </p:blipFill>
          <p:spPr>
            <a:xfrm>
              <a:off x="3048000" y="4572000"/>
              <a:ext cx="2971800" cy="2286000"/>
            </a:xfrm>
            <a:prstGeom prst="rect">
              <a:avLst/>
            </a:prstGeom>
          </p:spPr>
        </p:pic>
        <p:pic>
          <p:nvPicPr>
            <p:cNvPr id="20" name="Picture 19" descr="RedCloverFlowers3[1].jpg"/>
            <p:cNvPicPr>
              <a:picLocks/>
            </p:cNvPicPr>
            <p:nvPr/>
          </p:nvPicPr>
          <p:blipFill>
            <a:blip r:embed="rId9" cstate="print"/>
            <a:stretch>
              <a:fillRect/>
            </a:stretch>
          </p:blipFill>
          <p:spPr>
            <a:xfrm>
              <a:off x="0" y="4572000"/>
              <a:ext cx="2971800" cy="2286000"/>
            </a:xfrm>
            <a:prstGeom prst="rect">
              <a:avLst/>
            </a:prstGeom>
          </p:spPr>
        </p:pic>
        <p:pic>
          <p:nvPicPr>
            <p:cNvPr id="21" name="Picture 20" descr="ArrowleafCloverSeedField+Leaf+Flower[1].jpg"/>
            <p:cNvPicPr>
              <a:picLocks/>
            </p:cNvPicPr>
            <p:nvPr/>
          </p:nvPicPr>
          <p:blipFill>
            <a:blip r:embed="rId10" cstate="print"/>
            <a:srcRect r="59332" b="21886"/>
            <a:stretch>
              <a:fillRect/>
            </a:stretch>
          </p:blipFill>
          <p:spPr>
            <a:xfrm>
              <a:off x="0" y="0"/>
              <a:ext cx="2971800" cy="2286000"/>
            </a:xfrm>
            <a:prstGeom prst="rect">
              <a:avLst/>
            </a:prstGeom>
          </p:spPr>
        </p:pic>
        <p:pic>
          <p:nvPicPr>
            <p:cNvPr id="22" name="Picture 21" descr="CrimsonField2[1].jpg"/>
            <p:cNvPicPr>
              <a:picLocks/>
            </p:cNvPicPr>
            <p:nvPr/>
          </p:nvPicPr>
          <p:blipFill>
            <a:blip r:embed="rId11" cstate="print"/>
            <a:stretch>
              <a:fillRect/>
            </a:stretch>
          </p:blipFill>
          <p:spPr>
            <a:xfrm>
              <a:off x="6172200" y="4572000"/>
              <a:ext cx="2971800" cy="2286000"/>
            </a:xfrm>
            <a:prstGeom prst="rect">
              <a:avLst/>
            </a:prstGeom>
          </p:spPr>
        </p:pic>
      </p:grpSp>
      <p:sp>
        <p:nvSpPr>
          <p:cNvPr id="12" name="TextBox 11"/>
          <p:cNvSpPr txBox="1"/>
          <p:nvPr/>
        </p:nvSpPr>
        <p:spPr>
          <a:xfrm>
            <a:off x="0" y="1190685"/>
            <a:ext cx="9144000" cy="4524315"/>
          </a:xfrm>
          <a:prstGeom prst="rect">
            <a:avLst/>
          </a:prstGeom>
          <a:noFill/>
        </p:spPr>
        <p:txBody>
          <a:bodyPr wrap="square" rtlCol="0">
            <a:spAutoFit/>
          </a:bodyPr>
          <a:lstStyle/>
          <a:p>
            <a:pPr algn="ctr"/>
            <a:r>
              <a:rPr lang="en-US" sz="9600" b="1" dirty="0" smtClean="0">
                <a:solidFill>
                  <a:srgbClr val="FFFF00"/>
                </a:solidFill>
                <a:effectLst>
                  <a:outerShdw blurRad="38100" dist="38100" dir="2700000" algn="tl">
                    <a:srgbClr val="000000">
                      <a:alpha val="43137"/>
                    </a:srgbClr>
                  </a:outerShdw>
                </a:effectLst>
              </a:rPr>
              <a:t>More Interesting and Attractive Pastures</a:t>
            </a:r>
            <a:endParaRPr lang="en-US" sz="96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0"/>
            <a:ext cx="9144000" cy="6858000"/>
            <a:chOff x="0" y="0"/>
            <a:chExt cx="9144000" cy="6858000"/>
          </a:xfrm>
        </p:grpSpPr>
        <p:pic>
          <p:nvPicPr>
            <p:cNvPr id="14" name="Picture 13" descr="WhiteCloverFlowers[1].jpg"/>
            <p:cNvPicPr>
              <a:picLocks/>
            </p:cNvPicPr>
            <p:nvPr/>
          </p:nvPicPr>
          <p:blipFill>
            <a:blip r:embed="rId3" cstate="print"/>
            <a:stretch>
              <a:fillRect/>
            </a:stretch>
          </p:blipFill>
          <p:spPr>
            <a:xfrm>
              <a:off x="6172200" y="0"/>
              <a:ext cx="2971800" cy="2286000"/>
            </a:xfrm>
            <a:prstGeom prst="rect">
              <a:avLst/>
            </a:prstGeom>
          </p:spPr>
        </p:pic>
        <p:pic>
          <p:nvPicPr>
            <p:cNvPr id="15" name="Picture 14" descr="WhiteCloverLeaf[1].jpg"/>
            <p:cNvPicPr>
              <a:picLocks/>
            </p:cNvPicPr>
            <p:nvPr/>
          </p:nvPicPr>
          <p:blipFill>
            <a:blip r:embed="rId4" cstate="print"/>
            <a:stretch>
              <a:fillRect/>
            </a:stretch>
          </p:blipFill>
          <p:spPr>
            <a:xfrm>
              <a:off x="3048000" y="2286000"/>
              <a:ext cx="2971800" cy="2286000"/>
            </a:xfrm>
            <a:prstGeom prst="rect">
              <a:avLst/>
            </a:prstGeom>
          </p:spPr>
        </p:pic>
        <p:pic>
          <p:nvPicPr>
            <p:cNvPr id="16" name="Picture 15" descr="ArrowleafFlower&amp;Bee(225)[1].jpg"/>
            <p:cNvPicPr>
              <a:picLocks/>
            </p:cNvPicPr>
            <p:nvPr/>
          </p:nvPicPr>
          <p:blipFill>
            <a:blip r:embed="rId5" cstate="print"/>
            <a:stretch>
              <a:fillRect/>
            </a:stretch>
          </p:blipFill>
          <p:spPr>
            <a:xfrm>
              <a:off x="3048000" y="0"/>
              <a:ext cx="2971800" cy="2286000"/>
            </a:xfrm>
            <a:prstGeom prst="rect">
              <a:avLst/>
            </a:prstGeom>
          </p:spPr>
        </p:pic>
        <p:pic>
          <p:nvPicPr>
            <p:cNvPr id="17" name="Picture 16" descr="CrimsonCloverFlowers2(225)[1].jpg"/>
            <p:cNvPicPr>
              <a:picLocks/>
            </p:cNvPicPr>
            <p:nvPr/>
          </p:nvPicPr>
          <p:blipFill>
            <a:blip r:embed="rId6" cstate="print"/>
            <a:stretch>
              <a:fillRect/>
            </a:stretch>
          </p:blipFill>
          <p:spPr>
            <a:xfrm>
              <a:off x="0" y="2286000"/>
              <a:ext cx="2971800" cy="2286000"/>
            </a:xfrm>
            <a:prstGeom prst="rect">
              <a:avLst/>
            </a:prstGeom>
          </p:spPr>
        </p:pic>
        <p:pic>
          <p:nvPicPr>
            <p:cNvPr id="18" name="Picture 17" descr="RedCloverFlower(225).jpg"/>
            <p:cNvPicPr>
              <a:picLocks/>
            </p:cNvPicPr>
            <p:nvPr/>
          </p:nvPicPr>
          <p:blipFill>
            <a:blip r:embed="rId7" cstate="print"/>
            <a:stretch>
              <a:fillRect/>
            </a:stretch>
          </p:blipFill>
          <p:spPr>
            <a:xfrm>
              <a:off x="6172200" y="2286000"/>
              <a:ext cx="2971800" cy="2286000"/>
            </a:xfrm>
            <a:prstGeom prst="rect">
              <a:avLst/>
            </a:prstGeom>
          </p:spPr>
        </p:pic>
        <p:pic>
          <p:nvPicPr>
            <p:cNvPr id="19" name="Picture 18" descr="White%20Clover%20Flower%20(225)[1].jpg"/>
            <p:cNvPicPr>
              <a:picLocks/>
            </p:cNvPicPr>
            <p:nvPr/>
          </p:nvPicPr>
          <p:blipFill>
            <a:blip r:embed="rId8" cstate="print"/>
            <a:stretch>
              <a:fillRect/>
            </a:stretch>
          </p:blipFill>
          <p:spPr>
            <a:xfrm>
              <a:off x="3048000" y="4572000"/>
              <a:ext cx="2971800" cy="2286000"/>
            </a:xfrm>
            <a:prstGeom prst="rect">
              <a:avLst/>
            </a:prstGeom>
          </p:spPr>
        </p:pic>
        <p:pic>
          <p:nvPicPr>
            <p:cNvPr id="20" name="Picture 19" descr="RedCloverFlowers3[1].jpg"/>
            <p:cNvPicPr>
              <a:picLocks/>
            </p:cNvPicPr>
            <p:nvPr/>
          </p:nvPicPr>
          <p:blipFill>
            <a:blip r:embed="rId9" cstate="print"/>
            <a:stretch>
              <a:fillRect/>
            </a:stretch>
          </p:blipFill>
          <p:spPr>
            <a:xfrm>
              <a:off x="0" y="4572000"/>
              <a:ext cx="2971800" cy="2286000"/>
            </a:xfrm>
            <a:prstGeom prst="rect">
              <a:avLst/>
            </a:prstGeom>
          </p:spPr>
        </p:pic>
        <p:pic>
          <p:nvPicPr>
            <p:cNvPr id="21" name="Picture 20" descr="ArrowleafCloverSeedField+Leaf+Flower[1].jpg"/>
            <p:cNvPicPr>
              <a:picLocks/>
            </p:cNvPicPr>
            <p:nvPr/>
          </p:nvPicPr>
          <p:blipFill>
            <a:blip r:embed="rId10" cstate="print"/>
            <a:srcRect r="59332" b="21886"/>
            <a:stretch>
              <a:fillRect/>
            </a:stretch>
          </p:blipFill>
          <p:spPr>
            <a:xfrm>
              <a:off x="0" y="0"/>
              <a:ext cx="2971800" cy="2286000"/>
            </a:xfrm>
            <a:prstGeom prst="rect">
              <a:avLst/>
            </a:prstGeom>
          </p:spPr>
        </p:pic>
        <p:pic>
          <p:nvPicPr>
            <p:cNvPr id="22" name="Picture 21" descr="CrimsonField2[1].jpg"/>
            <p:cNvPicPr>
              <a:picLocks/>
            </p:cNvPicPr>
            <p:nvPr/>
          </p:nvPicPr>
          <p:blipFill>
            <a:blip r:embed="rId11" cstate="print"/>
            <a:stretch>
              <a:fillRect/>
            </a:stretch>
          </p:blipFill>
          <p:spPr>
            <a:xfrm>
              <a:off x="6172200" y="4572000"/>
              <a:ext cx="2971800" cy="2286000"/>
            </a:xfrm>
            <a:prstGeom prst="rect">
              <a:avLst/>
            </a:prstGeom>
          </p:spPr>
        </p:pic>
      </p:grpSp>
      <p:sp>
        <p:nvSpPr>
          <p:cNvPr id="12" name="TextBox 11"/>
          <p:cNvSpPr txBox="1"/>
          <p:nvPr/>
        </p:nvSpPr>
        <p:spPr>
          <a:xfrm>
            <a:off x="152400" y="0"/>
            <a:ext cx="8839200" cy="6463308"/>
          </a:xfrm>
          <a:prstGeom prst="rect">
            <a:avLst/>
          </a:prstGeom>
          <a:noFill/>
        </p:spPr>
        <p:txBody>
          <a:bodyPr wrap="square" rtlCol="0">
            <a:spAutoFit/>
          </a:bodyPr>
          <a:lstStyle/>
          <a:p>
            <a:pPr algn="ctr"/>
            <a:r>
              <a:rPr lang="en-US" sz="13800" b="1" dirty="0" smtClean="0">
                <a:solidFill>
                  <a:srgbClr val="FFFF00"/>
                </a:solidFill>
                <a:effectLst>
                  <a:outerShdw blurRad="38100" dist="38100" dir="2700000" algn="tl">
                    <a:srgbClr val="000000">
                      <a:alpha val="43137"/>
                    </a:srgbClr>
                  </a:outerShdw>
                </a:effectLst>
              </a:rPr>
              <a:t>Increased Profit</a:t>
            </a:r>
          </a:p>
          <a:p>
            <a:pPr algn="ctr"/>
            <a:r>
              <a:rPr lang="en-US" sz="13800" b="1" dirty="0" smtClean="0">
                <a:solidFill>
                  <a:srgbClr val="FFFF00"/>
                </a:solidFill>
                <a:effectLst>
                  <a:outerShdw blurRad="38100" dist="38100" dir="2700000" algn="tl">
                    <a:srgbClr val="000000">
                      <a:alpha val="43137"/>
                    </a:srgbClr>
                  </a:outerShdw>
                </a:effectLst>
              </a:rPr>
              <a:t>Potential</a:t>
            </a:r>
            <a:endParaRPr lang="en-US" sz="138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Clover Map.jpg"/>
          <p:cNvPicPr>
            <a:picLocks noChangeAspect="1"/>
          </p:cNvPicPr>
          <p:nvPr/>
        </p:nvPicPr>
        <p:blipFill>
          <a:blip r:embed="rId3" cstate="print"/>
          <a:stretch>
            <a:fillRect/>
          </a:stretch>
        </p:blipFill>
        <p:spPr>
          <a:xfrm>
            <a:off x="0" y="103909"/>
            <a:ext cx="9144000" cy="665018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986528"/>
          </a:xfrm>
          <a:prstGeom prst="rect">
            <a:avLst/>
          </a:prstGeom>
          <a:solidFill>
            <a:srgbClr val="FFFFCC"/>
          </a:solidFill>
        </p:spPr>
        <p:txBody>
          <a:bodyPr wrap="square" rtlCol="0">
            <a:spAutoFit/>
          </a:bodyPr>
          <a:lstStyle/>
          <a:p>
            <a:pPr algn="ctr"/>
            <a:r>
              <a:rPr lang="en-US" sz="4800" b="1" dirty="0" smtClean="0"/>
              <a:t>Funding For This Presentation Was Provided By:</a:t>
            </a:r>
          </a:p>
          <a:p>
            <a:pPr algn="ctr"/>
            <a:endParaRPr lang="en-US" sz="4400" b="1" dirty="0" smtClean="0"/>
          </a:p>
          <a:p>
            <a:pPr algn="ctr"/>
            <a:r>
              <a:rPr lang="en-US" sz="4400" b="1" dirty="0" smtClean="0"/>
              <a:t>Oregon Clover Commission</a:t>
            </a:r>
          </a:p>
          <a:p>
            <a:pPr algn="ctr"/>
            <a:r>
              <a:rPr lang="en-US" sz="3200" b="1" dirty="0" smtClean="0"/>
              <a:t>P.O. Box 2042</a:t>
            </a:r>
          </a:p>
          <a:p>
            <a:pPr algn="ctr"/>
            <a:r>
              <a:rPr lang="en-US" sz="3200" b="1" dirty="0" smtClean="0"/>
              <a:t>Salem, Oregon  97308-2042</a:t>
            </a:r>
          </a:p>
          <a:p>
            <a:pPr algn="ctr"/>
            <a:r>
              <a:rPr lang="en-US" sz="3200" b="1" dirty="0" smtClean="0"/>
              <a:t>Phone:  503-370-7019	FAX:  503-587-8063</a:t>
            </a:r>
          </a:p>
          <a:p>
            <a:pPr algn="ctr"/>
            <a:r>
              <a:rPr lang="en-US" sz="3200" b="1" dirty="0" smtClean="0"/>
              <a:t>E-mail:	info@profadminserv.com</a:t>
            </a:r>
          </a:p>
          <a:p>
            <a:pPr algn="ctr"/>
            <a:r>
              <a:rPr lang="en-US" sz="3200" b="1" dirty="0" smtClean="0">
                <a:hlinkClick r:id="rId2"/>
              </a:rPr>
              <a:t>www.oregonclover.org</a:t>
            </a:r>
            <a:endParaRPr lang="en-US" sz="3200" b="1" dirty="0" smtClean="0"/>
          </a:p>
          <a:p>
            <a:pPr algn="ctr"/>
            <a:endParaRPr lang="en-US" sz="3200" b="1" dirty="0" smtClean="0"/>
          </a:p>
          <a:p>
            <a:pPr algn="ctr"/>
            <a:r>
              <a:rPr lang="en-US" sz="2400" b="1" dirty="0" smtClean="0"/>
              <a:t>Developed by:	       Dr. Garry Lacefield, University of Kentucky</a:t>
            </a:r>
          </a:p>
          <a:p>
            <a:pPr algn="ctr"/>
            <a:r>
              <a:rPr lang="en-US" sz="2400" b="1" dirty="0" smtClean="0"/>
              <a:t>	Dr. Don Ball, Auburn University </a:t>
            </a:r>
          </a:p>
          <a:p>
            <a:pPr algn="ctr"/>
            <a:r>
              <a:rPr lang="en-US" sz="2400" b="1" dirty="0" smtClean="0"/>
              <a:t>                                   John McCulley, Oregon Clover Commission</a:t>
            </a:r>
            <a:endParaRPr lang="en-US" sz="1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WhiteCloverLeaf[1].jpg"/>
          <p:cNvPicPr>
            <a:picLocks/>
          </p:cNvPicPr>
          <p:nvPr/>
        </p:nvPicPr>
        <p:blipFill>
          <a:blip r:embed="rId3" cstate="print"/>
          <a:stretch>
            <a:fillRect/>
          </a:stretch>
        </p:blipFill>
        <p:spPr>
          <a:xfrm>
            <a:off x="0" y="0"/>
            <a:ext cx="9144000" cy="6858000"/>
          </a:xfrm>
          <a:prstGeom prst="rect">
            <a:avLst/>
          </a:prstGeom>
        </p:spPr>
      </p:pic>
      <p:pic>
        <p:nvPicPr>
          <p:cNvPr id="2" name="Picture 1" descr="Ten great reasons cover.jpg"/>
          <p:cNvPicPr>
            <a:picLocks noChangeAspect="1"/>
          </p:cNvPicPr>
          <p:nvPr/>
        </p:nvPicPr>
        <p:blipFill>
          <a:blip r:embed="rId4" cstate="print"/>
          <a:stretch>
            <a:fillRect/>
          </a:stretch>
        </p:blipFill>
        <p:spPr>
          <a:xfrm>
            <a:off x="304800" y="152400"/>
            <a:ext cx="2818676" cy="6629400"/>
          </a:xfrm>
          <a:prstGeom prst="rect">
            <a:avLst/>
          </a:prstGeom>
        </p:spPr>
      </p:pic>
      <p:sp>
        <p:nvSpPr>
          <p:cNvPr id="13" name="TextBox 12"/>
          <p:cNvSpPr txBox="1"/>
          <p:nvPr/>
        </p:nvSpPr>
        <p:spPr>
          <a:xfrm>
            <a:off x="3429000" y="551557"/>
            <a:ext cx="5334000" cy="6001643"/>
          </a:xfrm>
          <a:prstGeom prst="rect">
            <a:avLst/>
          </a:prstGeom>
          <a:solidFill>
            <a:srgbClr val="00B050"/>
          </a:solidFill>
        </p:spPr>
        <p:txBody>
          <a:bodyPr wrap="square" rtlCol="0">
            <a:spAutoFit/>
          </a:bodyPr>
          <a:lstStyle/>
          <a:p>
            <a:pPr marL="342900" indent="-342900">
              <a:buAutoNum type="arabicPeriod"/>
            </a:pPr>
            <a:r>
              <a:rPr lang="en-US" sz="3200" b="1" dirty="0" smtClean="0">
                <a:solidFill>
                  <a:srgbClr val="FFFF00"/>
                </a:solidFill>
                <a:effectLst>
                  <a:outerShdw blurRad="38100" dist="38100" dir="2700000" algn="tl">
                    <a:srgbClr val="000000">
                      <a:alpha val="43137"/>
                    </a:srgbClr>
                  </a:outerShdw>
                </a:effectLst>
              </a:rPr>
              <a:t>Biological Nitrogen Fixation</a:t>
            </a:r>
          </a:p>
          <a:p>
            <a:pPr marL="342900" indent="-342900">
              <a:buAutoNum type="arabicPeriod" startAt="2"/>
            </a:pPr>
            <a:r>
              <a:rPr lang="en-US" sz="3200" b="1" dirty="0" smtClean="0">
                <a:solidFill>
                  <a:srgbClr val="FFFF00"/>
                </a:solidFill>
                <a:effectLst>
                  <a:outerShdw blurRad="38100" dist="38100" dir="2700000" algn="tl">
                    <a:srgbClr val="000000">
                      <a:alpha val="43137"/>
                    </a:srgbClr>
                  </a:outerShdw>
                </a:effectLst>
              </a:rPr>
              <a:t>Improved  Forage Quality</a:t>
            </a:r>
          </a:p>
          <a:p>
            <a:pPr marL="342900" indent="-342900">
              <a:buAutoNum type="arabicPeriod" startAt="3"/>
            </a:pPr>
            <a:r>
              <a:rPr lang="en-US" sz="3200" b="1" dirty="0" smtClean="0">
                <a:solidFill>
                  <a:srgbClr val="FFFF00"/>
                </a:solidFill>
                <a:effectLst>
                  <a:outerShdw blurRad="38100" dist="38100" dir="2700000" algn="tl">
                    <a:srgbClr val="000000">
                      <a:alpha val="43137"/>
                    </a:srgbClr>
                  </a:outerShdw>
                </a:effectLst>
              </a:rPr>
              <a:t>Better Distribution of Growth</a:t>
            </a:r>
          </a:p>
          <a:p>
            <a:pPr marL="342900" indent="-342900">
              <a:buAutoNum type="arabicPeriod" startAt="3"/>
            </a:pPr>
            <a:r>
              <a:rPr lang="en-US" sz="3200" b="1" dirty="0" smtClean="0">
                <a:solidFill>
                  <a:srgbClr val="FFFF00"/>
                </a:solidFill>
                <a:effectLst>
                  <a:outerShdw blurRad="38100" dist="38100" dir="2700000" algn="tl">
                    <a:srgbClr val="000000">
                      <a:alpha val="43137"/>
                    </a:srgbClr>
                  </a:outerShdw>
                </a:effectLst>
              </a:rPr>
              <a:t>Increased Forage Yield</a:t>
            </a:r>
          </a:p>
          <a:p>
            <a:pPr marL="342900" indent="-342900">
              <a:buAutoNum type="arabicPeriod" startAt="3"/>
            </a:pPr>
            <a:r>
              <a:rPr lang="en-US" sz="3200" b="1" dirty="0" smtClean="0">
                <a:solidFill>
                  <a:srgbClr val="FFFF00"/>
                </a:solidFill>
                <a:effectLst>
                  <a:outerShdw blurRad="38100" dist="38100" dir="2700000" algn="tl">
                    <a:srgbClr val="000000">
                      <a:alpha val="43137"/>
                    </a:srgbClr>
                  </a:outerShdw>
                </a:effectLst>
              </a:rPr>
              <a:t>Reduced Risk</a:t>
            </a:r>
          </a:p>
          <a:p>
            <a:pPr marL="342900" indent="-342900">
              <a:buAutoNum type="arabicPeriod" startAt="3"/>
            </a:pPr>
            <a:r>
              <a:rPr lang="en-US" sz="3200" b="1" dirty="0" smtClean="0">
                <a:solidFill>
                  <a:srgbClr val="FFFF00"/>
                </a:solidFill>
                <a:effectLst>
                  <a:outerShdw blurRad="38100" dist="38100" dir="2700000" algn="tl">
                    <a:srgbClr val="000000">
                      <a:alpha val="43137"/>
                    </a:srgbClr>
                  </a:outerShdw>
                </a:effectLst>
              </a:rPr>
              <a:t>Benefits in Crop Rotation</a:t>
            </a:r>
          </a:p>
          <a:p>
            <a:pPr marL="342900" indent="-342900">
              <a:buAutoNum type="arabicPeriod" startAt="3"/>
            </a:pPr>
            <a:r>
              <a:rPr lang="en-US" sz="3200" b="1" dirty="0" smtClean="0">
                <a:solidFill>
                  <a:srgbClr val="FFFF00"/>
                </a:solidFill>
                <a:effectLst>
                  <a:outerShdw blurRad="38100" dist="38100" dir="2700000" algn="tl">
                    <a:srgbClr val="000000">
                      <a:alpha val="43137"/>
                    </a:srgbClr>
                  </a:outerShdw>
                </a:effectLst>
              </a:rPr>
              <a:t>Reduced Animal Toxicities</a:t>
            </a:r>
          </a:p>
          <a:p>
            <a:pPr marL="342900" indent="-342900">
              <a:buAutoNum type="arabicPeriod" startAt="3"/>
            </a:pPr>
            <a:r>
              <a:rPr lang="en-US" sz="3200" b="1" dirty="0" smtClean="0">
                <a:solidFill>
                  <a:srgbClr val="FFFF00"/>
                </a:solidFill>
                <a:effectLst>
                  <a:outerShdw blurRad="38100" dist="38100" dir="2700000" algn="tl">
                    <a:srgbClr val="000000">
                      <a:alpha val="43137"/>
                    </a:srgbClr>
                  </a:outerShdw>
                </a:effectLst>
              </a:rPr>
              <a:t>Environmental Acceptability</a:t>
            </a:r>
          </a:p>
          <a:p>
            <a:pPr marL="342900" indent="-342900">
              <a:buAutoNum type="arabicPeriod" startAt="3"/>
            </a:pPr>
            <a:r>
              <a:rPr lang="en-US" sz="3200" b="1" dirty="0" smtClean="0">
                <a:solidFill>
                  <a:srgbClr val="FFFF00"/>
                </a:solidFill>
                <a:effectLst>
                  <a:outerShdw blurRad="38100" dist="38100" dir="2700000" algn="tl">
                    <a:srgbClr val="000000">
                      <a:alpha val="43137"/>
                    </a:srgbClr>
                  </a:outerShdw>
                </a:effectLst>
              </a:rPr>
              <a:t>More Interesting and Attractive Pastures</a:t>
            </a:r>
          </a:p>
          <a:p>
            <a:pPr marL="342900" indent="-342900">
              <a:buAutoNum type="arabicPeriod" startAt="3"/>
            </a:pPr>
            <a:r>
              <a:rPr lang="en-US" sz="3200" b="1" dirty="0" smtClean="0">
                <a:solidFill>
                  <a:srgbClr val="FFFF00"/>
                </a:solidFill>
                <a:effectLst>
                  <a:outerShdw blurRad="38100" dist="38100" dir="2700000" algn="tl">
                    <a:srgbClr val="000000">
                      <a:alpha val="43137"/>
                    </a:srgbClr>
                  </a:outerShdw>
                </a:effectLst>
              </a:rPr>
              <a:t>Increased Profit</a:t>
            </a:r>
            <a:endParaRPr lang="en-US" sz="32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iteCloverLeaf[1].jpg"/>
          <p:cNvPicPr>
            <a:picLocks/>
          </p:cNvPicPr>
          <p:nvPr/>
        </p:nvPicPr>
        <p:blipFill>
          <a:blip r:embed="rId3" cstate="print"/>
          <a:stretch>
            <a:fillRect/>
          </a:stretch>
        </p:blipFill>
        <p:spPr>
          <a:xfrm>
            <a:off x="0" y="0"/>
            <a:ext cx="9144000" cy="6858000"/>
          </a:xfrm>
          <a:prstGeom prst="rect">
            <a:avLst/>
          </a:prstGeom>
        </p:spPr>
      </p:pic>
      <p:pic>
        <p:nvPicPr>
          <p:cNvPr id="3" name="Picture 2" descr="Ten great reasons cover.jpg"/>
          <p:cNvPicPr>
            <a:picLocks noChangeAspect="1"/>
          </p:cNvPicPr>
          <p:nvPr/>
        </p:nvPicPr>
        <p:blipFill>
          <a:blip r:embed="rId4" cstate="print"/>
          <a:stretch>
            <a:fillRect/>
          </a:stretch>
        </p:blipFill>
        <p:spPr>
          <a:xfrm>
            <a:off x="304800" y="152400"/>
            <a:ext cx="2818676" cy="6629400"/>
          </a:xfrm>
          <a:prstGeom prst="rect">
            <a:avLst/>
          </a:prstGeom>
        </p:spPr>
      </p:pic>
      <p:sp>
        <p:nvSpPr>
          <p:cNvPr id="4" name="TextBox 3"/>
          <p:cNvSpPr txBox="1"/>
          <p:nvPr/>
        </p:nvSpPr>
        <p:spPr>
          <a:xfrm>
            <a:off x="3124200" y="1143000"/>
            <a:ext cx="6019800" cy="4524315"/>
          </a:xfrm>
          <a:prstGeom prst="rect">
            <a:avLst/>
          </a:prstGeom>
          <a:noFill/>
        </p:spPr>
        <p:txBody>
          <a:bodyPr wrap="square" rtlCol="0">
            <a:spAutoFit/>
          </a:bodyPr>
          <a:lstStyle/>
          <a:p>
            <a:pPr algn="ctr"/>
            <a:r>
              <a:rPr lang="en-US" sz="9600" b="1" dirty="0" smtClean="0">
                <a:solidFill>
                  <a:srgbClr val="FFFF00"/>
                </a:solidFill>
                <a:effectLst>
                  <a:outerShdw blurRad="38100" dist="38100" dir="2700000" algn="tl">
                    <a:srgbClr val="000000">
                      <a:alpha val="43137"/>
                    </a:srgbClr>
                  </a:outerShdw>
                </a:effectLst>
              </a:rPr>
              <a:t>Biological</a:t>
            </a:r>
          </a:p>
          <a:p>
            <a:pPr algn="ctr"/>
            <a:r>
              <a:rPr lang="en-US" sz="9600" b="1" dirty="0" smtClean="0">
                <a:solidFill>
                  <a:srgbClr val="FFFF00"/>
                </a:solidFill>
                <a:effectLst>
                  <a:outerShdw blurRad="38100" dist="38100" dir="2700000" algn="tl">
                    <a:srgbClr val="000000">
                      <a:alpha val="43137"/>
                    </a:srgbClr>
                  </a:outerShdw>
                </a:effectLst>
              </a:rPr>
              <a:t>Nitrogen</a:t>
            </a:r>
          </a:p>
          <a:p>
            <a:pPr algn="ctr"/>
            <a:r>
              <a:rPr lang="en-US" sz="9600" b="1" dirty="0" smtClean="0">
                <a:solidFill>
                  <a:srgbClr val="FFFF00"/>
                </a:solidFill>
                <a:effectLst>
                  <a:outerShdw blurRad="38100" dist="38100" dir="2700000" algn="tl">
                    <a:srgbClr val="000000">
                      <a:alpha val="43137"/>
                    </a:srgbClr>
                  </a:outerShdw>
                </a:effectLst>
              </a:rPr>
              <a:t>Fixation</a:t>
            </a:r>
            <a:endParaRPr lang="en-US" sz="115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hiteCloverLeaf[1].jpg"/>
          <p:cNvPicPr>
            <a:picLocks/>
          </p:cNvPicPr>
          <p:nvPr/>
        </p:nvPicPr>
        <p:blipFill>
          <a:blip r:embed="rId3" cstate="print"/>
          <a:stretch>
            <a:fillRect/>
          </a:stretch>
        </p:blipFill>
        <p:spPr>
          <a:xfrm>
            <a:off x="0" y="0"/>
            <a:ext cx="9144000" cy="6858000"/>
          </a:xfrm>
          <a:prstGeom prst="rect">
            <a:avLst/>
          </a:prstGeom>
        </p:spPr>
      </p:pic>
      <p:sp>
        <p:nvSpPr>
          <p:cNvPr id="2" name="TextBox 1"/>
          <p:cNvSpPr txBox="1"/>
          <p:nvPr/>
        </p:nvSpPr>
        <p:spPr>
          <a:xfrm>
            <a:off x="2667000" y="1524000"/>
            <a:ext cx="6934200" cy="3600986"/>
          </a:xfrm>
          <a:prstGeom prst="rect">
            <a:avLst/>
          </a:prstGeom>
          <a:noFill/>
        </p:spPr>
        <p:txBody>
          <a:bodyPr wrap="square" rtlCol="0">
            <a:spAutoFit/>
          </a:bodyPr>
          <a:lstStyle/>
          <a:p>
            <a:pPr algn="ctr"/>
            <a:r>
              <a:rPr lang="en-US" sz="6000" b="1" dirty="0" smtClean="0">
                <a:solidFill>
                  <a:srgbClr val="FFFF00"/>
                </a:solidFill>
                <a:effectLst>
                  <a:outerShdw blurRad="38100" dist="38100" dir="2700000" algn="tl">
                    <a:srgbClr val="000000">
                      <a:alpha val="43137"/>
                    </a:srgbClr>
                  </a:outerShdw>
                </a:effectLst>
              </a:rPr>
              <a:t>Nitrogen Fixation</a:t>
            </a:r>
          </a:p>
          <a:p>
            <a:pPr algn="ctr"/>
            <a:endParaRPr lang="en-US" sz="5400" b="1" dirty="0" smtClean="0">
              <a:solidFill>
                <a:srgbClr val="FFFF00"/>
              </a:solidFill>
              <a:effectLst>
                <a:outerShdw blurRad="38100" dist="38100" dir="2700000" algn="tl">
                  <a:srgbClr val="000000">
                    <a:alpha val="43137"/>
                  </a:srgbClr>
                </a:outerShdw>
              </a:effectLst>
            </a:endParaRPr>
          </a:p>
          <a:p>
            <a:pPr algn="ctr"/>
            <a:r>
              <a:rPr lang="en-US" sz="5400" b="1" dirty="0" smtClean="0">
                <a:solidFill>
                  <a:srgbClr val="FFFF00"/>
                </a:solidFill>
                <a:effectLst>
                  <a:outerShdw blurRad="38100" dist="38100" dir="2700000" algn="tl">
                    <a:srgbClr val="000000">
                      <a:alpha val="43137"/>
                    </a:srgbClr>
                  </a:outerShdw>
                </a:effectLst>
              </a:rPr>
              <a:t>40 to more than 200 pounds / acre / year</a:t>
            </a:r>
            <a:endParaRPr lang="en-US" sz="5400" b="1" dirty="0">
              <a:solidFill>
                <a:srgbClr val="FFFF00"/>
              </a:solidFill>
              <a:effectLst>
                <a:outerShdw blurRad="38100" dist="38100" dir="2700000" algn="tl">
                  <a:srgbClr val="000000">
                    <a:alpha val="43137"/>
                  </a:srgbClr>
                </a:outerShdw>
              </a:effectLst>
            </a:endParaRPr>
          </a:p>
        </p:txBody>
      </p:sp>
      <p:pic>
        <p:nvPicPr>
          <p:cNvPr id="4" name="Picture 3" descr="Ten great reasons cover.jpg"/>
          <p:cNvPicPr>
            <a:picLocks noChangeAspect="1"/>
          </p:cNvPicPr>
          <p:nvPr/>
        </p:nvPicPr>
        <p:blipFill>
          <a:blip r:embed="rId4" cstate="print"/>
          <a:stretch>
            <a:fillRect/>
          </a:stretch>
        </p:blipFill>
        <p:spPr>
          <a:xfrm>
            <a:off x="304800" y="152400"/>
            <a:ext cx="2818676" cy="6629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iteCloverLeaf[1].jpg"/>
          <p:cNvPicPr>
            <a:picLocks/>
          </p:cNvPicPr>
          <p:nvPr/>
        </p:nvPicPr>
        <p:blipFill>
          <a:blip r:embed="rId3" cstate="print"/>
          <a:stretch>
            <a:fillRect/>
          </a:stretch>
        </p:blipFill>
        <p:spPr>
          <a:xfrm>
            <a:off x="0" y="0"/>
            <a:ext cx="9144000" cy="6858000"/>
          </a:xfrm>
          <a:prstGeom prst="rect">
            <a:avLst/>
          </a:prstGeom>
        </p:spPr>
      </p:pic>
      <p:pic>
        <p:nvPicPr>
          <p:cNvPr id="3" name="Picture 2" descr="Ten great reasons cover.jpg"/>
          <p:cNvPicPr>
            <a:picLocks noChangeAspect="1"/>
          </p:cNvPicPr>
          <p:nvPr/>
        </p:nvPicPr>
        <p:blipFill>
          <a:blip r:embed="rId4" cstate="print"/>
          <a:stretch>
            <a:fillRect/>
          </a:stretch>
        </p:blipFill>
        <p:spPr>
          <a:xfrm>
            <a:off x="152400" y="152400"/>
            <a:ext cx="2818676" cy="6629400"/>
          </a:xfrm>
          <a:prstGeom prst="rect">
            <a:avLst/>
          </a:prstGeom>
        </p:spPr>
      </p:pic>
      <p:graphicFrame>
        <p:nvGraphicFramePr>
          <p:cNvPr id="5" name="Table 4"/>
          <p:cNvGraphicFramePr>
            <a:graphicFrameLocks noGrp="1"/>
          </p:cNvGraphicFramePr>
          <p:nvPr/>
        </p:nvGraphicFramePr>
        <p:xfrm>
          <a:off x="3200400" y="1524000"/>
          <a:ext cx="5791200" cy="3984722"/>
        </p:xfrm>
        <a:graphic>
          <a:graphicData uri="http://schemas.openxmlformats.org/drawingml/2006/table">
            <a:tbl>
              <a:tblPr firstRow="1" bandRow="1">
                <a:solidFill>
                  <a:schemeClr val="accent1">
                    <a:lumMod val="20000"/>
                    <a:lumOff val="80000"/>
                  </a:schemeClr>
                </a:solidFill>
                <a:tableStyleId>{5C22544A-7EE6-4342-B048-85BDC9FD1C3A}</a:tableStyleId>
              </a:tblPr>
              <a:tblGrid>
                <a:gridCol w="1219200"/>
                <a:gridCol w="1066800"/>
                <a:gridCol w="838200"/>
                <a:gridCol w="914400"/>
                <a:gridCol w="896510"/>
                <a:gridCol w="856090"/>
              </a:tblGrid>
              <a:tr h="409120">
                <a:tc gridSpan="6">
                  <a:txBody>
                    <a:bodyPr/>
                    <a:lstStyle/>
                    <a:p>
                      <a:pPr algn="ctr"/>
                      <a:r>
                        <a:rPr lang="en-US" sz="1800" b="1" dirty="0" smtClean="0"/>
                        <a:t>Value and Amount of Nitrogen Fixed</a:t>
                      </a:r>
                      <a:r>
                        <a:rPr lang="en-US" sz="1800" b="1" baseline="0" dirty="0" smtClean="0"/>
                        <a:t> by Various Clovers</a:t>
                      </a:r>
                      <a:endParaRPr lang="en-US" sz="1800" b="1" dirty="0">
                        <a:solidFill>
                          <a:schemeClr val="bg1"/>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65760">
                <a:tc rowSpan="2">
                  <a:txBody>
                    <a:bodyPr/>
                    <a:lstStyle/>
                    <a:p>
                      <a:endParaRPr lang="en-US" sz="1800" b="1" dirty="0" smtClean="0"/>
                    </a:p>
                    <a:p>
                      <a:pPr algn="ctr"/>
                      <a:r>
                        <a:rPr lang="en-US" sz="1800" b="1" dirty="0" smtClean="0"/>
                        <a:t>Crop</a:t>
                      </a:r>
                      <a:endParaRPr lang="en-US" sz="1800" b="1" dirty="0"/>
                    </a:p>
                  </a:txBody>
                  <a:tcPr>
                    <a:solidFill>
                      <a:schemeClr val="accent1">
                        <a:lumMod val="20000"/>
                        <a:lumOff val="80000"/>
                      </a:schemeClr>
                    </a:solidFill>
                  </a:tcPr>
                </a:tc>
                <a:tc rowSpan="2">
                  <a:txBody>
                    <a:bodyPr/>
                    <a:lstStyle/>
                    <a:p>
                      <a:pPr algn="ctr"/>
                      <a:r>
                        <a:rPr lang="en-US" sz="1800" b="1" dirty="0" smtClean="0"/>
                        <a:t>N fixed,</a:t>
                      </a:r>
                    </a:p>
                    <a:p>
                      <a:pPr algn="ctr"/>
                      <a:r>
                        <a:rPr lang="en-US" sz="1800" b="1" dirty="0" smtClean="0"/>
                        <a:t>Lb/A/yr</a:t>
                      </a:r>
                      <a:endParaRPr lang="en-US" sz="1800" b="1" dirty="0"/>
                    </a:p>
                  </a:txBody>
                  <a:tcPr>
                    <a:solidFill>
                      <a:schemeClr val="accent1">
                        <a:lumMod val="20000"/>
                        <a:lumOff val="80000"/>
                      </a:schemeClr>
                    </a:solidFill>
                  </a:tcPr>
                </a:tc>
                <a:tc gridSpan="4">
                  <a:txBody>
                    <a:bodyPr/>
                    <a:lstStyle/>
                    <a:p>
                      <a:pPr algn="ctr"/>
                      <a:r>
                        <a:rPr lang="en-US" sz="1800" b="1" dirty="0" smtClean="0"/>
                        <a:t>N </a:t>
                      </a:r>
                      <a:r>
                        <a:rPr lang="en-US" sz="1800" b="1" dirty="0" smtClean="0"/>
                        <a:t>value</a:t>
                      </a:r>
                      <a:endParaRPr lang="en-US" sz="1800" b="1" dirty="0"/>
                    </a:p>
                  </a:txBody>
                  <a:tcPr>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65760">
                <a:tc vMerge="1">
                  <a:txBody>
                    <a:bodyPr/>
                    <a:lstStyle/>
                    <a:p>
                      <a:endParaRPr lang="en-US" dirty="0"/>
                    </a:p>
                  </a:txBody>
                  <a:tcPr/>
                </a:tc>
                <a:tc vMerge="1">
                  <a:txBody>
                    <a:bodyPr/>
                    <a:lstStyle/>
                    <a:p>
                      <a:endParaRPr lang="en-US" dirty="0"/>
                    </a:p>
                  </a:txBody>
                  <a:tcPr/>
                </a:tc>
                <a:tc>
                  <a:txBody>
                    <a:bodyPr/>
                    <a:lstStyle/>
                    <a:p>
                      <a:pPr algn="ctr"/>
                      <a:r>
                        <a:rPr lang="en-US" sz="1800" b="1" dirty="0" smtClean="0"/>
                        <a:t>45¢/lb</a:t>
                      </a:r>
                      <a:endParaRPr lang="en-US" sz="1800" b="1" dirty="0"/>
                    </a:p>
                  </a:txBody>
                  <a:tcP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55¢/lb</a:t>
                      </a:r>
                      <a:endParaRPr lang="en-US" sz="1800" b="1" dirty="0"/>
                    </a:p>
                  </a:txBody>
                  <a:tcP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65¢/lb</a:t>
                      </a:r>
                      <a:endParaRPr lang="en-US" sz="1800" b="1" dirty="0"/>
                    </a:p>
                  </a:txBody>
                  <a:tcP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75¢/lb</a:t>
                      </a:r>
                      <a:endParaRPr lang="en-US" sz="1800" b="1" dirty="0"/>
                    </a:p>
                  </a:txBody>
                  <a:tcPr>
                    <a:lnT w="12700" cap="flat" cmpd="sng" algn="ctr">
                      <a:solidFill>
                        <a:schemeClr val="tx1"/>
                      </a:solidFill>
                      <a:prstDash val="solid"/>
                      <a:round/>
                      <a:headEnd type="none" w="med" len="med"/>
                      <a:tailEnd type="none" w="med" len="med"/>
                    </a:lnT>
                    <a:solidFill>
                      <a:schemeClr val="accent1">
                        <a:lumMod val="20000"/>
                        <a:lumOff val="80000"/>
                      </a:schemeClr>
                    </a:solidFill>
                  </a:tcPr>
                </a:tc>
              </a:tr>
              <a:tr h="409120">
                <a:tc>
                  <a:txBody>
                    <a:bodyPr/>
                    <a:lstStyle/>
                    <a:p>
                      <a:r>
                        <a:rPr lang="en-US" sz="1800" b="1" dirty="0" smtClean="0"/>
                        <a:t>Red clover</a:t>
                      </a:r>
                      <a:endParaRPr lang="en-US" sz="1800" b="1" dirty="0"/>
                    </a:p>
                  </a:txBody>
                  <a:tcPr/>
                </a:tc>
                <a:tc>
                  <a:txBody>
                    <a:bodyPr/>
                    <a:lstStyle/>
                    <a:p>
                      <a:pPr algn="ctr"/>
                      <a:r>
                        <a:rPr lang="en-US" sz="1800" b="1" dirty="0" smtClean="0"/>
                        <a:t>75-200</a:t>
                      </a:r>
                      <a:endParaRPr lang="en-US" sz="1800" b="1" dirty="0"/>
                    </a:p>
                  </a:txBody>
                  <a:tcPr/>
                </a:tc>
                <a:tc>
                  <a:txBody>
                    <a:bodyPr/>
                    <a:lstStyle/>
                    <a:p>
                      <a:pPr algn="ctr"/>
                      <a:r>
                        <a:rPr lang="en-US" sz="1800" b="1" dirty="0" smtClean="0"/>
                        <a:t>34-90</a:t>
                      </a:r>
                      <a:endParaRPr lang="en-US" sz="1800" b="1" dirty="0"/>
                    </a:p>
                  </a:txBody>
                  <a:tcPr/>
                </a:tc>
                <a:tc>
                  <a:txBody>
                    <a:bodyPr/>
                    <a:lstStyle/>
                    <a:p>
                      <a:pPr algn="ctr"/>
                      <a:r>
                        <a:rPr lang="en-US" sz="1800" b="1" dirty="0" smtClean="0"/>
                        <a:t>41-110</a:t>
                      </a:r>
                      <a:endParaRPr lang="en-US" sz="1800" b="1" dirty="0"/>
                    </a:p>
                  </a:txBody>
                  <a:tcPr/>
                </a:tc>
                <a:tc>
                  <a:txBody>
                    <a:bodyPr/>
                    <a:lstStyle/>
                    <a:p>
                      <a:pPr algn="ctr"/>
                      <a:r>
                        <a:rPr lang="en-US" sz="1800" b="1" dirty="0" smtClean="0"/>
                        <a:t>49-130</a:t>
                      </a:r>
                      <a:endParaRPr lang="en-US" sz="1800" b="1" dirty="0"/>
                    </a:p>
                  </a:txBody>
                  <a:tcPr/>
                </a:tc>
                <a:tc>
                  <a:txBody>
                    <a:bodyPr/>
                    <a:lstStyle/>
                    <a:p>
                      <a:pPr algn="ctr"/>
                      <a:r>
                        <a:rPr lang="en-US" sz="1800" b="1" dirty="0" smtClean="0"/>
                        <a:t>56-150</a:t>
                      </a:r>
                      <a:endParaRPr lang="en-US" sz="1800" b="1" dirty="0"/>
                    </a:p>
                  </a:txBody>
                  <a:tcPr/>
                </a:tc>
              </a:tr>
              <a:tr h="409120">
                <a:tc>
                  <a:txBody>
                    <a:bodyPr/>
                    <a:lstStyle/>
                    <a:p>
                      <a:r>
                        <a:rPr lang="en-US" sz="1800" b="1" dirty="0" smtClean="0"/>
                        <a:t>White clover</a:t>
                      </a:r>
                      <a:endParaRPr lang="en-US" sz="1800" b="1" dirty="0"/>
                    </a:p>
                  </a:txBody>
                  <a:tcPr/>
                </a:tc>
                <a:tc>
                  <a:txBody>
                    <a:bodyPr/>
                    <a:lstStyle/>
                    <a:p>
                      <a:pPr algn="ctr"/>
                      <a:r>
                        <a:rPr lang="en-US" sz="1800" b="1" dirty="0" smtClean="0"/>
                        <a:t>75-150</a:t>
                      </a:r>
                      <a:endParaRPr lang="en-US" sz="1800" b="1" dirty="0"/>
                    </a:p>
                  </a:txBody>
                  <a:tcPr/>
                </a:tc>
                <a:tc>
                  <a:txBody>
                    <a:bodyPr/>
                    <a:lstStyle/>
                    <a:p>
                      <a:pPr algn="ctr"/>
                      <a:r>
                        <a:rPr lang="en-US" sz="1800" b="1" dirty="0" smtClean="0"/>
                        <a:t>34-68</a:t>
                      </a:r>
                      <a:endParaRPr lang="en-US" sz="1800" b="1" dirty="0"/>
                    </a:p>
                  </a:txBody>
                  <a:tcPr/>
                </a:tc>
                <a:tc>
                  <a:txBody>
                    <a:bodyPr/>
                    <a:lstStyle/>
                    <a:p>
                      <a:pPr algn="ctr"/>
                      <a:r>
                        <a:rPr lang="en-US" sz="1800" b="1" dirty="0" smtClean="0"/>
                        <a:t>41-83</a:t>
                      </a:r>
                      <a:endParaRPr lang="en-US" sz="1800" b="1" dirty="0"/>
                    </a:p>
                  </a:txBody>
                  <a:tcPr/>
                </a:tc>
                <a:tc>
                  <a:txBody>
                    <a:bodyPr/>
                    <a:lstStyle/>
                    <a:p>
                      <a:pPr algn="ctr"/>
                      <a:r>
                        <a:rPr lang="en-US" sz="1800" b="1" dirty="0" smtClean="0"/>
                        <a:t>49-98</a:t>
                      </a:r>
                      <a:endParaRPr lang="en-US" sz="1800" b="1" dirty="0"/>
                    </a:p>
                  </a:txBody>
                  <a:tcPr/>
                </a:tc>
                <a:tc>
                  <a:txBody>
                    <a:bodyPr/>
                    <a:lstStyle/>
                    <a:p>
                      <a:pPr algn="ctr"/>
                      <a:r>
                        <a:rPr lang="en-US" sz="1800" b="1" dirty="0" smtClean="0"/>
                        <a:t>56-113</a:t>
                      </a:r>
                      <a:endParaRPr lang="en-US" sz="1800" b="1" dirty="0"/>
                    </a:p>
                  </a:txBody>
                  <a:tcPr/>
                </a:tc>
              </a:tr>
              <a:tr h="409120">
                <a:tc>
                  <a:txBody>
                    <a:bodyPr/>
                    <a:lstStyle/>
                    <a:p>
                      <a:r>
                        <a:rPr lang="en-US" sz="1800" b="1" dirty="0" smtClean="0"/>
                        <a:t>Crimson,  </a:t>
                      </a:r>
                      <a:r>
                        <a:rPr lang="en-US" sz="1800" b="1" dirty="0" err="1" smtClean="0"/>
                        <a:t>Arrowleaf</a:t>
                      </a:r>
                      <a:r>
                        <a:rPr lang="en-US" sz="1800" b="1" dirty="0" smtClean="0"/>
                        <a:t>  and other annual clovers</a:t>
                      </a:r>
                      <a:endParaRPr lang="en-US" sz="1800" b="1" dirty="0"/>
                    </a:p>
                  </a:txBody>
                  <a:tcPr/>
                </a:tc>
                <a:tc>
                  <a:txBody>
                    <a:bodyPr/>
                    <a:lstStyle/>
                    <a:p>
                      <a:pPr algn="ctr"/>
                      <a:endParaRPr lang="en-US" sz="1800" b="1" dirty="0" smtClean="0"/>
                    </a:p>
                    <a:p>
                      <a:pPr algn="ctr"/>
                      <a:endParaRPr lang="en-US" sz="1800" b="1" dirty="0" smtClean="0"/>
                    </a:p>
                    <a:p>
                      <a:pPr algn="ctr"/>
                      <a:r>
                        <a:rPr lang="en-US" sz="1800" b="1" dirty="0" smtClean="0"/>
                        <a:t>50-150</a:t>
                      </a:r>
                      <a:endParaRPr lang="en-US" sz="1800" b="1" dirty="0"/>
                    </a:p>
                  </a:txBody>
                  <a:tcPr/>
                </a:tc>
                <a:tc>
                  <a:txBody>
                    <a:bodyPr/>
                    <a:lstStyle/>
                    <a:p>
                      <a:pPr algn="ctr"/>
                      <a:endParaRPr lang="en-US" sz="1800" b="1" dirty="0" smtClean="0"/>
                    </a:p>
                    <a:p>
                      <a:pPr algn="ctr"/>
                      <a:endParaRPr lang="en-US" sz="1800" b="1" dirty="0" smtClean="0"/>
                    </a:p>
                    <a:p>
                      <a:pPr algn="ctr"/>
                      <a:r>
                        <a:rPr lang="en-US" sz="1800" b="1" dirty="0" smtClean="0"/>
                        <a:t>23-68</a:t>
                      </a:r>
                      <a:endParaRPr lang="en-US" sz="1800" b="1" dirty="0"/>
                    </a:p>
                  </a:txBody>
                  <a:tcPr/>
                </a:tc>
                <a:tc>
                  <a:txBody>
                    <a:bodyPr/>
                    <a:lstStyle/>
                    <a:p>
                      <a:pPr algn="ctr"/>
                      <a:endParaRPr lang="en-US" sz="1800" b="1" dirty="0" smtClean="0"/>
                    </a:p>
                    <a:p>
                      <a:pPr algn="ctr"/>
                      <a:endParaRPr lang="en-US" sz="1800" b="1" dirty="0" smtClean="0"/>
                    </a:p>
                    <a:p>
                      <a:pPr algn="ctr"/>
                      <a:r>
                        <a:rPr lang="en-US" sz="1800" b="1" dirty="0" smtClean="0"/>
                        <a:t>28-83</a:t>
                      </a:r>
                      <a:endParaRPr lang="en-US" sz="1800" b="1" dirty="0"/>
                    </a:p>
                  </a:txBody>
                  <a:tcPr/>
                </a:tc>
                <a:tc>
                  <a:txBody>
                    <a:bodyPr/>
                    <a:lstStyle/>
                    <a:p>
                      <a:pPr algn="ctr"/>
                      <a:endParaRPr lang="en-US" sz="1800" b="1" dirty="0" smtClean="0"/>
                    </a:p>
                    <a:p>
                      <a:pPr algn="ctr"/>
                      <a:endParaRPr lang="en-US" sz="1800" b="1" dirty="0" smtClean="0"/>
                    </a:p>
                    <a:p>
                      <a:pPr algn="ctr"/>
                      <a:r>
                        <a:rPr lang="en-US" sz="1800" b="1" dirty="0" smtClean="0"/>
                        <a:t>33-98</a:t>
                      </a:r>
                      <a:endParaRPr lang="en-US" sz="1800" b="1" dirty="0"/>
                    </a:p>
                  </a:txBody>
                  <a:tcPr/>
                </a:tc>
                <a:tc>
                  <a:txBody>
                    <a:bodyPr/>
                    <a:lstStyle/>
                    <a:p>
                      <a:pPr algn="ctr"/>
                      <a:endParaRPr lang="en-US" sz="1800" b="1" dirty="0" smtClean="0"/>
                    </a:p>
                    <a:p>
                      <a:pPr algn="ctr"/>
                      <a:endParaRPr lang="en-US" sz="1800" b="1" dirty="0" smtClean="0"/>
                    </a:p>
                    <a:p>
                      <a:pPr algn="ctr"/>
                      <a:r>
                        <a:rPr lang="en-US" sz="1800" b="1" dirty="0" smtClean="0"/>
                        <a:t>38-150</a:t>
                      </a:r>
                      <a:endParaRPr lang="en-US" sz="1800" b="1" dirty="0"/>
                    </a:p>
                  </a:txBody>
                  <a:tcPr/>
                </a:tc>
              </a:tr>
              <a:tr h="331842">
                <a:tc gridSpan="6">
                  <a:txBody>
                    <a:bodyPr/>
                    <a:lstStyle/>
                    <a:p>
                      <a:r>
                        <a:rPr lang="en-US" sz="1100" b="1" dirty="0" smtClean="0"/>
                        <a:t>SOURCE:  Adapted from Southern Forages</a:t>
                      </a:r>
                      <a:r>
                        <a:rPr lang="en-US" sz="1100" b="1" baseline="0" dirty="0" smtClean="0"/>
                        <a:t> 2007</a:t>
                      </a:r>
                      <a:endParaRPr lang="en-US" sz="1100" b="1"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p:cNvGrpSpPr/>
          <p:nvPr/>
        </p:nvGrpSpPr>
        <p:grpSpPr>
          <a:xfrm>
            <a:off x="0" y="0"/>
            <a:ext cx="9144000" cy="6858000"/>
            <a:chOff x="0" y="0"/>
            <a:chExt cx="9144000" cy="6858000"/>
          </a:xfrm>
        </p:grpSpPr>
        <p:pic>
          <p:nvPicPr>
            <p:cNvPr id="14" name="Picture 13" descr="WhiteCloverFlowers[1].jpg"/>
            <p:cNvPicPr>
              <a:picLocks/>
            </p:cNvPicPr>
            <p:nvPr/>
          </p:nvPicPr>
          <p:blipFill>
            <a:blip r:embed="rId3" cstate="print"/>
            <a:stretch>
              <a:fillRect/>
            </a:stretch>
          </p:blipFill>
          <p:spPr>
            <a:xfrm>
              <a:off x="6172200" y="0"/>
              <a:ext cx="2971800" cy="2286000"/>
            </a:xfrm>
            <a:prstGeom prst="rect">
              <a:avLst/>
            </a:prstGeom>
          </p:spPr>
        </p:pic>
        <p:pic>
          <p:nvPicPr>
            <p:cNvPr id="15" name="Picture 14" descr="WhiteCloverLeaf[1].jpg"/>
            <p:cNvPicPr>
              <a:picLocks/>
            </p:cNvPicPr>
            <p:nvPr/>
          </p:nvPicPr>
          <p:blipFill>
            <a:blip r:embed="rId4" cstate="print"/>
            <a:stretch>
              <a:fillRect/>
            </a:stretch>
          </p:blipFill>
          <p:spPr>
            <a:xfrm>
              <a:off x="3048000" y="2286000"/>
              <a:ext cx="2971800" cy="2286000"/>
            </a:xfrm>
            <a:prstGeom prst="rect">
              <a:avLst/>
            </a:prstGeom>
          </p:spPr>
        </p:pic>
        <p:pic>
          <p:nvPicPr>
            <p:cNvPr id="16" name="Picture 15" descr="ArrowleafFlower&amp;Bee(225)[1].jpg"/>
            <p:cNvPicPr>
              <a:picLocks/>
            </p:cNvPicPr>
            <p:nvPr/>
          </p:nvPicPr>
          <p:blipFill>
            <a:blip r:embed="rId5" cstate="print"/>
            <a:stretch>
              <a:fillRect/>
            </a:stretch>
          </p:blipFill>
          <p:spPr>
            <a:xfrm>
              <a:off x="3048000" y="0"/>
              <a:ext cx="2971800" cy="2286000"/>
            </a:xfrm>
            <a:prstGeom prst="rect">
              <a:avLst/>
            </a:prstGeom>
          </p:spPr>
        </p:pic>
        <p:pic>
          <p:nvPicPr>
            <p:cNvPr id="17" name="Picture 16" descr="CrimsonCloverFlowers2(225)[1].jpg"/>
            <p:cNvPicPr>
              <a:picLocks/>
            </p:cNvPicPr>
            <p:nvPr/>
          </p:nvPicPr>
          <p:blipFill>
            <a:blip r:embed="rId6" cstate="print"/>
            <a:stretch>
              <a:fillRect/>
            </a:stretch>
          </p:blipFill>
          <p:spPr>
            <a:xfrm>
              <a:off x="0" y="2286000"/>
              <a:ext cx="2971800" cy="2286000"/>
            </a:xfrm>
            <a:prstGeom prst="rect">
              <a:avLst/>
            </a:prstGeom>
          </p:spPr>
        </p:pic>
        <p:pic>
          <p:nvPicPr>
            <p:cNvPr id="18" name="Picture 17" descr="RedCloverFlower(225).jpg"/>
            <p:cNvPicPr>
              <a:picLocks/>
            </p:cNvPicPr>
            <p:nvPr/>
          </p:nvPicPr>
          <p:blipFill>
            <a:blip r:embed="rId7" cstate="print"/>
            <a:stretch>
              <a:fillRect/>
            </a:stretch>
          </p:blipFill>
          <p:spPr>
            <a:xfrm>
              <a:off x="6172200" y="2286000"/>
              <a:ext cx="2971800" cy="2286000"/>
            </a:xfrm>
            <a:prstGeom prst="rect">
              <a:avLst/>
            </a:prstGeom>
          </p:spPr>
        </p:pic>
        <p:pic>
          <p:nvPicPr>
            <p:cNvPr id="19" name="Picture 18" descr="White%20Clover%20Flower%20(225)[1].jpg"/>
            <p:cNvPicPr>
              <a:picLocks/>
            </p:cNvPicPr>
            <p:nvPr/>
          </p:nvPicPr>
          <p:blipFill>
            <a:blip r:embed="rId8" cstate="print"/>
            <a:stretch>
              <a:fillRect/>
            </a:stretch>
          </p:blipFill>
          <p:spPr>
            <a:xfrm>
              <a:off x="3048000" y="4572000"/>
              <a:ext cx="2971800" cy="2286000"/>
            </a:xfrm>
            <a:prstGeom prst="rect">
              <a:avLst/>
            </a:prstGeom>
          </p:spPr>
        </p:pic>
        <p:pic>
          <p:nvPicPr>
            <p:cNvPr id="20" name="Picture 19" descr="RedCloverFlowers3[1].jpg"/>
            <p:cNvPicPr>
              <a:picLocks/>
            </p:cNvPicPr>
            <p:nvPr/>
          </p:nvPicPr>
          <p:blipFill>
            <a:blip r:embed="rId9" cstate="print"/>
            <a:stretch>
              <a:fillRect/>
            </a:stretch>
          </p:blipFill>
          <p:spPr>
            <a:xfrm>
              <a:off x="0" y="4572000"/>
              <a:ext cx="2971800" cy="2286000"/>
            </a:xfrm>
            <a:prstGeom prst="rect">
              <a:avLst/>
            </a:prstGeom>
          </p:spPr>
        </p:pic>
        <p:pic>
          <p:nvPicPr>
            <p:cNvPr id="21" name="Picture 20" descr="ArrowleafCloverSeedField+Leaf+Flower[1].jpg"/>
            <p:cNvPicPr>
              <a:picLocks/>
            </p:cNvPicPr>
            <p:nvPr/>
          </p:nvPicPr>
          <p:blipFill>
            <a:blip r:embed="rId10" cstate="print"/>
            <a:srcRect r="59332" b="21886"/>
            <a:stretch>
              <a:fillRect/>
            </a:stretch>
          </p:blipFill>
          <p:spPr>
            <a:xfrm>
              <a:off x="0" y="0"/>
              <a:ext cx="2971800" cy="2286000"/>
            </a:xfrm>
            <a:prstGeom prst="rect">
              <a:avLst/>
            </a:prstGeom>
          </p:spPr>
        </p:pic>
        <p:pic>
          <p:nvPicPr>
            <p:cNvPr id="22" name="Picture 21" descr="CrimsonField2[1].jpg"/>
            <p:cNvPicPr>
              <a:picLocks/>
            </p:cNvPicPr>
            <p:nvPr/>
          </p:nvPicPr>
          <p:blipFill>
            <a:blip r:embed="rId11" cstate="print"/>
            <a:stretch>
              <a:fillRect/>
            </a:stretch>
          </p:blipFill>
          <p:spPr>
            <a:xfrm>
              <a:off x="6172200" y="4572000"/>
              <a:ext cx="2971800" cy="2286000"/>
            </a:xfrm>
            <a:prstGeom prst="rect">
              <a:avLst/>
            </a:prstGeom>
          </p:spPr>
        </p:pic>
      </p:grpSp>
      <p:sp>
        <p:nvSpPr>
          <p:cNvPr id="12" name="TextBox 11"/>
          <p:cNvSpPr txBox="1"/>
          <p:nvPr/>
        </p:nvSpPr>
        <p:spPr>
          <a:xfrm>
            <a:off x="838200" y="166092"/>
            <a:ext cx="7467600" cy="6463308"/>
          </a:xfrm>
          <a:prstGeom prst="rect">
            <a:avLst/>
          </a:prstGeom>
          <a:noFill/>
        </p:spPr>
        <p:txBody>
          <a:bodyPr wrap="square" rtlCol="0">
            <a:spAutoFit/>
          </a:bodyPr>
          <a:lstStyle/>
          <a:p>
            <a:pPr algn="ctr"/>
            <a:r>
              <a:rPr lang="en-US" sz="13800" b="1" dirty="0" smtClean="0">
                <a:solidFill>
                  <a:srgbClr val="FFFF00"/>
                </a:solidFill>
                <a:effectLst>
                  <a:outerShdw blurRad="38100" dist="38100" dir="2700000" algn="tl">
                    <a:srgbClr val="000000">
                      <a:alpha val="43137"/>
                    </a:srgbClr>
                  </a:outerShdw>
                </a:effectLst>
              </a:rPr>
              <a:t>Improved Forage Quality</a:t>
            </a:r>
            <a:endParaRPr lang="en-US" sz="138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304800" y="381000"/>
            <a:ext cx="8534400" cy="1143000"/>
          </a:xfrm>
        </p:spPr>
        <p:txBody>
          <a:bodyPr/>
          <a:lstStyle/>
          <a:p>
            <a:pPr eaLnBrk="1" hangingPunct="1"/>
            <a:r>
              <a:rPr lang="en-US" sz="54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Forage Quality Difference</a:t>
            </a:r>
          </a:p>
        </p:txBody>
      </p:sp>
      <p:graphicFrame>
        <p:nvGraphicFramePr>
          <p:cNvPr id="93187" name="Group 3"/>
          <p:cNvGraphicFramePr>
            <a:graphicFrameLocks noGrp="1"/>
          </p:cNvGraphicFramePr>
          <p:nvPr>
            <p:ph type="tbl" idx="1"/>
          </p:nvPr>
        </p:nvGraphicFramePr>
        <p:xfrm>
          <a:off x="152399" y="1752600"/>
          <a:ext cx="8839201" cy="4274820"/>
        </p:xfrm>
        <a:graphic>
          <a:graphicData uri="http://schemas.openxmlformats.org/drawingml/2006/table">
            <a:tbl>
              <a:tblPr/>
              <a:tblGrid>
                <a:gridCol w="2079713"/>
                <a:gridCol w="2079712"/>
                <a:gridCol w="2622376"/>
                <a:gridCol w="2057400"/>
              </a:tblGrid>
              <a:tr h="1028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Arial" charset="0"/>
                        </a:rPr>
                        <a:t>Forage</a:t>
                      </a:r>
                    </a:p>
                  </a:txBody>
                  <a:tcPr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Arial" charset="0"/>
                        </a:rPr>
                        <a:t>Crude Protein</a:t>
                      </a:r>
                    </a:p>
                  </a:txBody>
                  <a:tcPr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Arial" charset="0"/>
                        </a:rPr>
                        <a:t>Digestibility</a:t>
                      </a:r>
                    </a:p>
                  </a:txBody>
                  <a:tcPr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Arial" charset="0"/>
                        </a:rPr>
                        <a:t>Time in Rumen</a:t>
                      </a:r>
                    </a:p>
                  </a:txBody>
                  <a:tcPr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600" b="0" i="0" u="none" strike="noStrike" cap="none" normalizeH="0" baseline="0" smtClean="0">
                        <a:ln>
                          <a:noFill/>
                        </a:ln>
                        <a:solidFill>
                          <a:schemeClr val="bg1"/>
                        </a:solidFill>
                        <a:effectLst/>
                        <a:latin typeface="Arial" charset="0"/>
                      </a:endParaRPr>
                    </a:p>
                  </a:txBody>
                  <a:tcPr anchor="ctr" horzOverflow="overflow">
                    <a:lnL cap="flat">
                      <a:noFill/>
                    </a:lnL>
                    <a:lnR>
                      <a:noFill/>
                    </a:lnR>
                    <a:lnT w="12700" cap="flat" cmpd="sng" algn="ctr">
                      <a:solidFill>
                        <a:schemeClr val="bg1"/>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Arial" charset="0"/>
                        </a:rPr>
                        <a:t>-------------%------------</a:t>
                      </a:r>
                    </a:p>
                  </a:txBody>
                  <a:tcPr anchor="ct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Arial" charset="0"/>
                        </a:rPr>
                        <a:t>hours</a:t>
                      </a:r>
                    </a:p>
                  </a:txBody>
                  <a:tcPr anchor="ctr" horzOverflow="overflow">
                    <a:lnL>
                      <a:noFill/>
                    </a:lnL>
                    <a:lnR cap="flat">
                      <a:noFill/>
                    </a:lnR>
                    <a:lnT w="12700" cap="flat" cmpd="sng" algn="ctr">
                      <a:solidFill>
                        <a:schemeClr val="bg1"/>
                      </a:solidFill>
                      <a:prstDash val="solid"/>
                      <a:round/>
                      <a:headEnd type="none" w="med" len="med"/>
                      <a:tailEnd type="none" w="med" len="med"/>
                    </a:lnT>
                    <a:lnB>
                      <a:noFill/>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Arial" charset="0"/>
                        </a:rPr>
                        <a:t>Grasses</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Arial" charset="0"/>
                        </a:rPr>
                        <a:t>15.3</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Arial" charset="0"/>
                        </a:rPr>
                        <a:t>55</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Arial" charset="0"/>
                        </a:rPr>
                        <a:t>90</a:t>
                      </a:r>
                    </a:p>
                  </a:txBody>
                  <a:tcPr anchor="ctr" horzOverflow="overflow">
                    <a:lnL>
                      <a:noFill/>
                    </a:lnL>
                    <a:lnR cap="flat">
                      <a:noFill/>
                    </a:lnR>
                    <a:lnT>
                      <a:noFill/>
                    </a:lnT>
                    <a:lnB>
                      <a:noFill/>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Arial" charset="0"/>
                        </a:rPr>
                        <a:t>Legumes</a:t>
                      </a:r>
                    </a:p>
                  </a:txBody>
                  <a:tcPr anchor="ctr" horzOverflow="overflow">
                    <a:lnL cap="flat">
                      <a:noFill/>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Arial" charset="0"/>
                        </a:rPr>
                        <a:t>19.3</a:t>
                      </a:r>
                    </a:p>
                  </a:txBody>
                  <a:tcPr anchor="ctr"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Arial" charset="0"/>
                        </a:rPr>
                        <a:t>62</a:t>
                      </a:r>
                    </a:p>
                  </a:txBody>
                  <a:tcPr anchor="ctr"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Arial" charset="0"/>
                        </a:rPr>
                        <a:t>36</a:t>
                      </a:r>
                    </a:p>
                  </a:txBody>
                  <a:tcPr anchor="ctr" horzOverflow="overflow">
                    <a:lnL>
                      <a:noFill/>
                    </a:lnL>
                    <a:lnR cap="flat">
                      <a:noFill/>
                    </a:lnR>
                    <a:lnT>
                      <a:noFill/>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4" name="TextBox 3"/>
          <p:cNvSpPr txBox="1"/>
          <p:nvPr/>
        </p:nvSpPr>
        <p:spPr>
          <a:xfrm>
            <a:off x="76200" y="6096000"/>
            <a:ext cx="5562600" cy="369332"/>
          </a:xfrm>
          <a:prstGeom prst="rect">
            <a:avLst/>
          </a:prstGeom>
          <a:noFill/>
        </p:spPr>
        <p:txBody>
          <a:bodyPr wrap="square" rtlCol="0">
            <a:spAutoFit/>
          </a:bodyPr>
          <a:lstStyle/>
          <a:p>
            <a:r>
              <a:rPr lang="en-US" dirty="0" smtClean="0">
                <a:solidFill>
                  <a:schemeClr val="bg1"/>
                </a:solidFill>
                <a:latin typeface="Arial" pitchFamily="34" charset="0"/>
                <a:cs typeface="Arial" pitchFamily="34" charset="0"/>
              </a:rPr>
              <a:t>Source:  University of Kentucky</a:t>
            </a:r>
            <a:endParaRPr lang="en-US"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3366FF"/>
        </a:solidFill>
        <a:effectLst/>
      </p:bgPr>
    </p:bg>
    <p:spTree>
      <p:nvGrpSpPr>
        <p:cNvPr id="1" name=""/>
        <p:cNvGrpSpPr/>
        <p:nvPr/>
      </p:nvGrpSpPr>
      <p:grpSpPr>
        <a:xfrm>
          <a:off x="0" y="0"/>
          <a:ext cx="0" cy="0"/>
          <a:chOff x="0" y="0"/>
          <a:chExt cx="0" cy="0"/>
        </a:xfrm>
      </p:grpSpPr>
      <p:sp>
        <p:nvSpPr>
          <p:cNvPr id="604162" name="Rectangle 2"/>
          <p:cNvSpPr>
            <a:spLocks noGrp="1" noChangeArrowheads="1"/>
          </p:cNvSpPr>
          <p:nvPr>
            <p:ph type="title" idx="4294967295"/>
          </p:nvPr>
        </p:nvSpPr>
        <p:spPr>
          <a:xfrm>
            <a:off x="228600" y="609600"/>
            <a:ext cx="8686800" cy="1143000"/>
          </a:xfrm>
        </p:spPr>
        <p:txBody>
          <a:bodyPr/>
          <a:lstStyle/>
          <a:p>
            <a:pPr eaLnBrk="1" hangingPunct="1">
              <a:defRPr/>
            </a:pPr>
            <a:r>
              <a:rPr lang="en-US" sz="6000" dirty="0" smtClean="0">
                <a:effectLst>
                  <a:outerShdw blurRad="38100" dist="38100" dir="2700000" algn="tl">
                    <a:srgbClr val="000000">
                      <a:alpha val="43137"/>
                    </a:srgbClr>
                  </a:outerShdw>
                </a:effectLst>
              </a:rPr>
              <a:t>Clover Increases Gain</a:t>
            </a:r>
          </a:p>
        </p:txBody>
      </p:sp>
      <p:graphicFrame>
        <p:nvGraphicFramePr>
          <p:cNvPr id="604223" name="Group 63"/>
          <p:cNvGraphicFramePr>
            <a:graphicFrameLocks noGrp="1"/>
          </p:cNvGraphicFramePr>
          <p:nvPr>
            <p:ph/>
          </p:nvPr>
        </p:nvGraphicFramePr>
        <p:xfrm>
          <a:off x="457200" y="1901952"/>
          <a:ext cx="8305800" cy="4194048"/>
        </p:xfrm>
        <a:graphic>
          <a:graphicData uri="http://schemas.openxmlformats.org/drawingml/2006/table">
            <a:tbl>
              <a:tblPr/>
              <a:tblGrid>
                <a:gridCol w="2076450"/>
                <a:gridCol w="2076450"/>
                <a:gridCol w="2076450"/>
                <a:gridCol w="2076450"/>
              </a:tblGrid>
              <a:tr h="933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bg1"/>
                          </a:solidFill>
                          <a:effectLst/>
                          <a:latin typeface="Tahoma" charset="0"/>
                        </a:rPr>
                        <a:t>Pasture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sm" len="sm"/>
                      <a:tailEnd type="none" w="sm" len="sm"/>
                    </a:lnT>
                    <a:lnB w="28575" cap="flat" cmpd="sng" algn="ctr">
                      <a:solidFill>
                        <a:schemeClr val="bg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bg1"/>
                          </a:solidFill>
                          <a:effectLst/>
                          <a:latin typeface="Tahoma" charset="0"/>
                        </a:rPr>
                        <a:t>Daily Gain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bg1"/>
                          </a:solidFill>
                          <a:effectLst/>
                          <a:latin typeface="Tahoma" charset="0"/>
                        </a:rPr>
                        <a:t>Lb/steer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sm" len="sm"/>
                      <a:tailEnd type="none" w="sm" len="sm"/>
                    </a:lnT>
                    <a:lnB w="28575" cap="flat" cmpd="sng" algn="ctr">
                      <a:solidFill>
                        <a:schemeClr val="bg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bg1"/>
                          </a:solidFill>
                          <a:effectLst/>
                          <a:latin typeface="Tahoma" charset="0"/>
                        </a:rPr>
                        <a:t>Total Gain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bg1"/>
                          </a:solidFill>
                          <a:effectLst/>
                          <a:latin typeface="Tahoma" charset="0"/>
                        </a:rPr>
                        <a:t>Lb/steer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sm" len="sm"/>
                      <a:tailEnd type="none" w="sm" len="sm"/>
                    </a:lnT>
                    <a:lnB w="28575" cap="flat" cmpd="sng" algn="ctr">
                      <a:solidFill>
                        <a:schemeClr val="bg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bg1"/>
                          </a:solidFill>
                          <a:effectLst/>
                          <a:latin typeface="Tahoma" charset="0"/>
                        </a:rPr>
                        <a:t>Total Gain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bg1"/>
                          </a:solidFill>
                          <a:effectLst/>
                          <a:latin typeface="Tahoma" charset="0"/>
                        </a:rPr>
                        <a:t>Lb/A</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sm" len="sm"/>
                      <a:tailEnd type="none" w="sm" len="sm"/>
                    </a:lnT>
                    <a:lnB w="28575" cap="flat" cmpd="sng" algn="ctr">
                      <a:solidFill>
                        <a:schemeClr val="bg1"/>
                      </a:solidFill>
                      <a:prstDash val="solid"/>
                      <a:round/>
                      <a:headEnd type="none" w="sm" len="sm"/>
                      <a:tailEnd type="none" w="sm" len="sm"/>
                    </a:lnB>
                    <a:lnTlToBr>
                      <a:noFill/>
                    </a:lnTlToBr>
                    <a:lnBlToTr>
                      <a:noFill/>
                    </a:lnBlToTr>
                    <a:noFill/>
                  </a:tcPr>
                </a:tc>
              </a:tr>
              <a:tr h="933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bg1"/>
                          </a:solidFill>
                          <a:effectLst/>
                          <a:latin typeface="Tahoma" charset="0"/>
                        </a:rPr>
                        <a:t>Fescue + Ladino</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sm" len="sm"/>
                      <a:tailEnd type="none" w="sm" len="sm"/>
                    </a:lnT>
                    <a:lnB w="28575" cap="flat" cmpd="sng" algn="ctr">
                      <a:solidFill>
                        <a:schemeClr val="bg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bg1"/>
                          </a:solidFill>
                          <a:effectLst/>
                          <a:latin typeface="Tahoma" charset="0"/>
                        </a:rPr>
                        <a:t>1.53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sm" len="sm"/>
                      <a:tailEnd type="none" w="sm" len="sm"/>
                    </a:lnT>
                    <a:lnB w="28575" cap="flat" cmpd="sng" algn="ctr">
                      <a:solidFill>
                        <a:schemeClr val="bg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bg1"/>
                          </a:solidFill>
                          <a:effectLst/>
                          <a:latin typeface="Tahoma" charset="0"/>
                        </a:rPr>
                        <a:t>307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sm" len="sm"/>
                      <a:tailEnd type="none" w="sm" len="sm"/>
                    </a:lnT>
                    <a:lnB w="28575" cap="flat" cmpd="sng" algn="ctr">
                      <a:solidFill>
                        <a:schemeClr val="bg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bg1"/>
                          </a:solidFill>
                          <a:effectLst/>
                          <a:latin typeface="Tahoma" charset="0"/>
                        </a:rPr>
                        <a:t>582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sm" len="sm"/>
                      <a:tailEnd type="none" w="sm" len="sm"/>
                    </a:lnT>
                    <a:lnB w="28575" cap="flat" cmpd="sng" algn="ctr">
                      <a:solidFill>
                        <a:schemeClr val="bg1"/>
                      </a:solidFill>
                      <a:prstDash val="solid"/>
                      <a:round/>
                      <a:headEnd type="none" w="sm" len="sm"/>
                      <a:tailEnd type="none" w="sm" len="sm"/>
                    </a:lnB>
                    <a:lnTlToBr>
                      <a:noFill/>
                    </a:lnTlToBr>
                    <a:lnBlToTr>
                      <a:noFill/>
                    </a:lnBlToTr>
                    <a:noFill/>
                  </a:tcPr>
                </a:tc>
              </a:tr>
              <a:tr h="933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bg1"/>
                          </a:solidFill>
                          <a:effectLst/>
                          <a:latin typeface="Tahoma" charset="0"/>
                        </a:rPr>
                        <a:t>Fescue + Nitrogen*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sm" len="sm"/>
                      <a:tailEnd type="none" w="sm" len="sm"/>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bg1"/>
                          </a:solidFill>
                          <a:effectLst/>
                          <a:latin typeface="Tahoma" charset="0"/>
                        </a:rPr>
                        <a:t>1.06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sm" len="sm"/>
                      <a:tailEnd type="none" w="sm" len="sm"/>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bg1"/>
                          </a:solidFill>
                          <a:effectLst/>
                          <a:latin typeface="Tahoma" charset="0"/>
                        </a:rPr>
                        <a:t>203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sm" len="sm"/>
                      <a:tailEnd type="none" w="sm" len="sm"/>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bg1"/>
                          </a:solidFill>
                          <a:effectLst/>
                          <a:latin typeface="Tahoma" charset="0"/>
                        </a:rPr>
                        <a:t>374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sm" len="sm"/>
                      <a:tailEnd type="none" w="sm" len="sm"/>
                    </a:lnT>
                    <a:lnB w="12700" cap="flat" cmpd="sng" algn="ctr">
                      <a:solidFill>
                        <a:schemeClr val="bg1"/>
                      </a:solidFill>
                      <a:prstDash val="solid"/>
                      <a:round/>
                      <a:headEnd type="none" w="med" len="med"/>
                      <a:tailEnd type="none" w="med" len="med"/>
                    </a:lnB>
                    <a:lnTlToBr>
                      <a:noFill/>
                    </a:lnTlToBr>
                    <a:lnBlToTr>
                      <a:noFill/>
                    </a:lnBlToTr>
                    <a:noFill/>
                  </a:tcPr>
                </a:tc>
              </a:tr>
              <a:tr h="457200">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ahoma" charset="0"/>
                        </a:rPr>
                        <a:t>*150 lbs/N/ac/yr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ahoma" charset="0"/>
                        </a:rPr>
                        <a:t>Source:  Hoveland, et.al., Bull. #500, Alabama.</a:t>
                      </a:r>
                    </a:p>
                  </a:txBody>
                  <a:tcPr horzOverflow="overflow">
                    <a:lnL w="28575" cap="flat" cmpd="sng" algn="ctr">
                      <a:noFill/>
                      <a:prstDash val="solid"/>
                      <a:round/>
                      <a:headEnd type="none" w="sm" len="sm"/>
                      <a:tailEnd type="none" w="sm" len="sm"/>
                    </a:lnL>
                    <a:lnR w="28575" cap="flat" cmpd="sng" algn="ctr">
                      <a:noFill/>
                      <a:prstDash val="solid"/>
                      <a:round/>
                      <a:headEnd type="none" w="sm" len="sm"/>
                      <a:tailEnd type="none" w="sm" len="sm"/>
                    </a:lnR>
                    <a:lnT w="12700" cap="flat" cmpd="sng" algn="ctr">
                      <a:solidFill>
                        <a:schemeClr val="bg1"/>
                      </a:solidFill>
                      <a:prstDash val="solid"/>
                      <a:round/>
                      <a:headEnd type="none" w="med" len="med"/>
                      <a:tailEnd type="none" w="med" len="med"/>
                    </a:lnT>
                    <a:lnB w="28575" cap="flat" cmpd="sng" algn="ctr">
                      <a:noFill/>
                      <a:prstDash val="solid"/>
                      <a:round/>
                      <a:headEnd type="none" w="sm" len="sm"/>
                      <a:tailEnd type="none" w="sm" len="sm"/>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Tahoma" charset="0"/>
                      </a:endParaRPr>
                    </a:p>
                  </a:txBody>
                  <a:tcPr horzOverflow="overflow">
                    <a:lnL w="28575" cap="flat" cmpd="sng" algn="ctr">
                      <a:solidFill>
                        <a:schemeClr val="bg1"/>
                      </a:solidFill>
                      <a:prstDash val="solid"/>
                      <a:round/>
                      <a:headEnd type="none" w="sm" len="sm"/>
                      <a:tailEnd type="none" w="sm" len="sm"/>
                    </a:lnL>
                    <a:lnR w="28575" cap="flat" cmpd="sng" algn="ctr">
                      <a:solidFill>
                        <a:schemeClr val="bg1"/>
                      </a:solidFill>
                      <a:prstDash val="solid"/>
                      <a:round/>
                      <a:headEnd type="none" w="sm" len="sm"/>
                      <a:tailEnd type="none" w="sm" len="sm"/>
                    </a:lnR>
                    <a:lnT w="28575" cap="flat" cmpd="sng" algn="ctr">
                      <a:solidFill>
                        <a:schemeClr val="bg1"/>
                      </a:solidFill>
                      <a:prstDash val="solid"/>
                      <a:round/>
                      <a:headEnd type="none" w="sm" len="sm"/>
                      <a:tailEnd type="none" w="sm" len="sm"/>
                    </a:lnT>
                    <a:lnB w="28575" cap="flat" cmpd="sng" algn="ctr">
                      <a:solidFill>
                        <a:schemeClr val="bg1"/>
                      </a:solidFill>
                      <a:prstDash val="solid"/>
                      <a:round/>
                      <a:headEnd type="none" w="sm" len="sm"/>
                      <a:tailEnd type="none" w="sm" len="sm"/>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Tahoma" charset="0"/>
                      </a:endParaRPr>
                    </a:p>
                  </a:txBody>
                  <a:tcPr horzOverflow="overflow">
                    <a:lnL w="28575" cap="flat" cmpd="sng" algn="ctr">
                      <a:solidFill>
                        <a:schemeClr val="bg1"/>
                      </a:solidFill>
                      <a:prstDash val="solid"/>
                      <a:round/>
                      <a:headEnd type="none" w="sm" len="sm"/>
                      <a:tailEnd type="none" w="sm" len="sm"/>
                    </a:lnL>
                    <a:lnR w="28575" cap="flat" cmpd="sng" algn="ctr">
                      <a:solidFill>
                        <a:schemeClr val="bg1"/>
                      </a:solidFill>
                      <a:prstDash val="solid"/>
                      <a:round/>
                      <a:headEnd type="none" w="sm" len="sm"/>
                      <a:tailEnd type="none" w="sm" len="sm"/>
                    </a:lnR>
                    <a:lnT w="28575" cap="flat" cmpd="sng" algn="ctr">
                      <a:solidFill>
                        <a:schemeClr val="bg1"/>
                      </a:solidFill>
                      <a:prstDash val="solid"/>
                      <a:round/>
                      <a:headEnd type="none" w="sm" len="sm"/>
                      <a:tailEnd type="none" w="sm" len="sm"/>
                    </a:lnT>
                    <a:lnB w="28575" cap="flat" cmpd="sng" algn="ctr">
                      <a:solidFill>
                        <a:schemeClr val="bg1"/>
                      </a:solidFill>
                      <a:prstDash val="solid"/>
                      <a:round/>
                      <a:headEnd type="none" w="sm" len="sm"/>
                      <a:tailEnd type="none" w="sm" len="sm"/>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Tahoma" charset="0"/>
                      </a:endParaRPr>
                    </a:p>
                  </a:txBody>
                  <a:tcPr horzOverflow="overflow">
                    <a:lnL w="28575" cap="flat" cmpd="sng" algn="ctr">
                      <a:solidFill>
                        <a:schemeClr val="bg1"/>
                      </a:solidFill>
                      <a:prstDash val="solid"/>
                      <a:round/>
                      <a:headEnd type="none" w="sm" len="sm"/>
                      <a:tailEnd type="none" w="sm" len="sm"/>
                    </a:lnL>
                    <a:lnR w="28575" cap="flat" cmpd="sng" algn="ctr">
                      <a:solidFill>
                        <a:schemeClr val="bg1"/>
                      </a:solidFill>
                      <a:prstDash val="solid"/>
                      <a:round/>
                      <a:headEnd type="none" w="sm" len="sm"/>
                      <a:tailEnd type="none" w="sm" len="sm"/>
                    </a:lnR>
                    <a:lnT w="28575" cap="flat" cmpd="sng" algn="ctr">
                      <a:solidFill>
                        <a:schemeClr val="bg1"/>
                      </a:solidFill>
                      <a:prstDash val="solid"/>
                      <a:round/>
                      <a:headEnd type="none" w="sm" len="sm"/>
                      <a:tailEnd type="none" w="sm" len="sm"/>
                    </a:lnT>
                    <a:lnB w="28575" cap="flat" cmpd="sng" algn="ctr">
                      <a:solidFill>
                        <a:schemeClr val="bg1"/>
                      </a:solidFill>
                      <a:prstDash val="solid"/>
                      <a:round/>
                      <a:headEnd type="none" w="sm" len="sm"/>
                      <a:tailEnd type="none" w="sm" len="sm"/>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mc2003">
  <a:themeElements>
    <a:clrScheme name="mc200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c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2"/>
          </a:outerShdw>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rgbClr val="FFCC00"/>
            </a:solidFill>
            <a:effectLst/>
            <a:latin typeface="Tahoma"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2"/>
          </a:outerShdw>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rgbClr val="FFCC00"/>
            </a:solidFill>
            <a:effectLst/>
            <a:latin typeface="Tahoma" charset="0"/>
          </a:defRPr>
        </a:defPPr>
      </a:lstStyle>
    </a:lnDef>
  </a:objectDefaults>
  <a:extraClrSchemeLst>
    <a:extraClrScheme>
      <a:clrScheme name="mc200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c200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c200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c200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c200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c200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c200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TotalTime>
  <Words>1147</Words>
  <Application>Microsoft Office PowerPoint</Application>
  <PresentationFormat>On-screen Show (4:3)</PresentationFormat>
  <Paragraphs>210</Paragraphs>
  <Slides>23</Slides>
  <Notes>22</Notes>
  <HiddenSlides>0</HiddenSlides>
  <MMClips>0</MMClips>
  <ScaleCrop>false</ScaleCrop>
  <HeadingPairs>
    <vt:vector size="4" baseType="variant">
      <vt:variant>
        <vt:lpstr>Theme</vt:lpstr>
      </vt:variant>
      <vt:variant>
        <vt:i4>6</vt:i4>
      </vt:variant>
      <vt:variant>
        <vt:lpstr>Slide Titles</vt:lpstr>
      </vt:variant>
      <vt:variant>
        <vt:i4>23</vt:i4>
      </vt:variant>
    </vt:vector>
  </HeadingPairs>
  <TitlesOfParts>
    <vt:vector size="29" baseType="lpstr">
      <vt:lpstr>Office Theme</vt:lpstr>
      <vt:lpstr>2_Default Design</vt:lpstr>
      <vt:lpstr>4_mc2003</vt:lpstr>
      <vt:lpstr>20_Default Design</vt:lpstr>
      <vt:lpstr>1_Office Theme</vt:lpstr>
      <vt:lpstr>2_Office Theme</vt:lpstr>
      <vt:lpstr>Slide 1</vt:lpstr>
      <vt:lpstr>Slide 2</vt:lpstr>
      <vt:lpstr>Slide 3</vt:lpstr>
      <vt:lpstr>Slide 4</vt:lpstr>
      <vt:lpstr>Slide 5</vt:lpstr>
      <vt:lpstr>Slide 6</vt:lpstr>
      <vt:lpstr>Slide 7</vt:lpstr>
      <vt:lpstr>Forage Quality Difference</vt:lpstr>
      <vt:lpstr>Clover Increases Gain</vt:lpstr>
      <vt:lpstr>Slide 10</vt:lpstr>
      <vt:lpstr>Slide 11</vt:lpstr>
      <vt:lpstr>Slide 12</vt:lpstr>
      <vt:lpstr>Slide 13</vt:lpstr>
      <vt:lpstr>Slide 14</vt:lpstr>
      <vt:lpstr>YIELDS (LB DM/AC) OF RYE, RYEGRASS &amp; LEGUMES; 6  LOCATIONS, 3 YR AVG</vt:lpstr>
      <vt:lpstr>Slide 16</vt:lpstr>
      <vt:lpstr>Slide 17</vt:lpstr>
      <vt:lpstr>Slide 18</vt:lpstr>
      <vt:lpstr>Slide 19</vt:lpstr>
      <vt:lpstr>Slide 20</vt:lpstr>
      <vt:lpstr>Slide 21</vt:lpstr>
      <vt:lpstr>Slide 22</vt:lpstr>
      <vt:lpstr>Slide 23</vt:lpstr>
    </vt:vector>
  </TitlesOfParts>
  <Company>University of Kentucky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 Forsythe</dc:creator>
  <cp:lastModifiedBy>Christi Forsythe</cp:lastModifiedBy>
  <cp:revision>78</cp:revision>
  <dcterms:created xsi:type="dcterms:W3CDTF">2009-10-12T15:45:31Z</dcterms:created>
  <dcterms:modified xsi:type="dcterms:W3CDTF">2010-08-04T18:35:57Z</dcterms:modified>
</cp:coreProperties>
</file>